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6" r:id="rId7"/>
    <p:sldId id="267" r:id="rId8"/>
    <p:sldId id="260" r:id="rId9"/>
    <p:sldId id="268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Dropbox\Projects\Teaching\CSEP546\Lectures\DataFor%20Figures\Linearly%20Separabl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LinearModel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Linear</c:v>
          </c:tx>
          <c:spPr>
            <a:ln w="25400" cap="rnd">
              <a:solidFill>
                <a:sysClr val="window" lastClr="FFFFFF">
                  <a:lumMod val="50000"/>
                </a:sysClr>
              </a:solidFill>
              <a:prstDash val="dash"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2"/>
              <c:pt idx="0">
                <c:v>0</c:v>
              </c:pt>
              <c:pt idx="1">
                <c:v>1</c:v>
              </c:pt>
            </c:numLit>
          </c:xVal>
          <c:yVal>
            <c:numLit>
              <c:formatCode>General</c:formatCode>
              <c:ptCount val="2"/>
              <c:pt idx="0">
                <c:v>0.15</c:v>
              </c:pt>
              <c:pt idx="1">
                <c:v>0.89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C39C-4339-ACCB-ACC930BE6271}"/>
            </c:ext>
          </c:extLst>
        </c:ser>
        <c:ser>
          <c:idx val="1"/>
          <c:order val="1"/>
          <c:tx>
            <c:v>1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marker>
          <c:xVal>
            <c:numRef>
              <c:f>Sheet1!$E$12:$E$16</c:f>
              <c:numCache>
                <c:formatCode>General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0.15</c:v>
                </c:pt>
                <c:pt idx="3">
                  <c:v>0.18</c:v>
                </c:pt>
                <c:pt idx="4">
                  <c:v>0.5</c:v>
                </c:pt>
              </c:numCache>
            </c:numRef>
          </c:xVal>
          <c:yVal>
            <c:numRef>
              <c:f>Sheet1!$F$12:$F$16</c:f>
              <c:numCache>
                <c:formatCode>General</c:formatCode>
                <c:ptCount val="5"/>
                <c:pt idx="0">
                  <c:v>0.4</c:v>
                </c:pt>
                <c:pt idx="1">
                  <c:v>0.52</c:v>
                </c:pt>
                <c:pt idx="2">
                  <c:v>0.45</c:v>
                </c:pt>
                <c:pt idx="3">
                  <c:v>0.6</c:v>
                </c:pt>
                <c:pt idx="4">
                  <c:v>0.9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39C-4339-ACCB-ACC930BE6271}"/>
            </c:ext>
          </c:extLst>
        </c:ser>
        <c:ser>
          <c:idx val="2"/>
          <c:order val="2"/>
          <c:tx>
            <c:v>0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58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marker>
          <c:dPt>
            <c:idx val="1"/>
            <c:marker>
              <c:symbol val="star"/>
              <c:size val="10"/>
              <c:spPr>
                <a:noFill/>
                <a:ln w="15875">
                  <a:solidFill>
                    <a:sysClr val="window" lastClr="FFFFFF">
                      <a:lumMod val="50000"/>
                    </a:sysClr>
                  </a:solidFill>
                </a:ln>
                <a:effectLst/>
              </c:spPr>
            </c:marker>
            <c:bubble3D val="0"/>
            <c:spPr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1045-4CD5-97CF-5AEC28FC7B63}"/>
              </c:ext>
            </c:extLst>
          </c:dPt>
          <c:xVal>
            <c:numRef>
              <c:f>Sheet1!$E$20:$E$24</c:f>
              <c:numCache>
                <c:formatCode>General</c:formatCode>
                <c:ptCount val="5"/>
                <c:pt idx="0">
                  <c:v>0.7</c:v>
                </c:pt>
                <c:pt idx="1">
                  <c:v>0.5</c:v>
                </c:pt>
                <c:pt idx="2">
                  <c:v>0.66</c:v>
                </c:pt>
                <c:pt idx="3">
                  <c:v>0.71</c:v>
                </c:pt>
                <c:pt idx="4">
                  <c:v>0.9</c:v>
                </c:pt>
              </c:numCache>
            </c:numRef>
          </c:xVal>
          <c:yVal>
            <c:numRef>
              <c:f>Sheet1!$F$20:$F$24</c:f>
              <c:numCache>
                <c:formatCode>General</c:formatCode>
                <c:ptCount val="5"/>
                <c:pt idx="0">
                  <c:v>0.5</c:v>
                </c:pt>
                <c:pt idx="1">
                  <c:v>0.3</c:v>
                </c:pt>
                <c:pt idx="2">
                  <c:v>0.4</c:v>
                </c:pt>
                <c:pt idx="3">
                  <c:v>0.2</c:v>
                </c:pt>
                <c:pt idx="4">
                  <c:v>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39C-4339-ACCB-ACC930BE6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2071136"/>
        <c:axId val="512077040"/>
      </c:scatterChart>
      <c:valAx>
        <c:axId val="51207113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077040"/>
        <c:crosses val="autoZero"/>
        <c:crossBetween val="midCat"/>
      </c:valAx>
      <c:valAx>
        <c:axId val="51207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0711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Vary w0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Vary W0</c:v>
          </c:tx>
          <c:spPr>
            <a:ln w="1905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dPt>
            <c:idx val="9"/>
            <c:marker>
              <c:symbol val="x"/>
              <c:size val="7"/>
              <c:spPr>
                <a:noFill/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09C-49B0-B5CA-5A7112759F31}"/>
              </c:ext>
            </c:extLst>
          </c:dPt>
          <c:xVal>
            <c:numRef>
              <c:f>'Gradient Descent'!$G$4:$U$4</c:f>
              <c:numCache>
                <c:formatCode>General</c:formatCode>
                <c:ptCount val="15"/>
                <c:pt idx="0">
                  <c:v>-0.2</c:v>
                </c:pt>
                <c:pt idx="1">
                  <c:v>-0.15</c:v>
                </c:pt>
                <c:pt idx="2">
                  <c:v>-0.1</c:v>
                </c:pt>
                <c:pt idx="3">
                  <c:v>-0.05</c:v>
                </c:pt>
                <c:pt idx="4">
                  <c:v>0</c:v>
                </c:pt>
                <c:pt idx="5">
                  <c:v>0.05</c:v>
                </c:pt>
                <c:pt idx="6">
                  <c:v>0.1</c:v>
                </c:pt>
                <c:pt idx="7">
                  <c:v>0.15</c:v>
                </c:pt>
                <c:pt idx="8">
                  <c:v>0.2</c:v>
                </c:pt>
                <c:pt idx="9">
                  <c:v>0.25</c:v>
                </c:pt>
                <c:pt idx="10">
                  <c:v>0.3</c:v>
                </c:pt>
                <c:pt idx="11">
                  <c:v>0.35</c:v>
                </c:pt>
                <c:pt idx="12">
                  <c:v>0.4</c:v>
                </c:pt>
                <c:pt idx="13">
                  <c:v>0.45</c:v>
                </c:pt>
                <c:pt idx="14">
                  <c:v>0.5</c:v>
                </c:pt>
              </c:numCache>
            </c:numRef>
          </c:xVal>
          <c:yVal>
            <c:numRef>
              <c:f>'Gradient Descent'!$G$3:$U$3</c:f>
              <c:numCache>
                <c:formatCode>General</c:formatCode>
                <c:ptCount val="15"/>
                <c:pt idx="0">
                  <c:v>6.4790604626880093</c:v>
                </c:pt>
                <c:pt idx="1">
                  <c:v>6.4478402038003599</c:v>
                </c:pt>
                <c:pt idx="2">
                  <c:v>6.4221562076700236</c:v>
                </c:pt>
                <c:pt idx="3">
                  <c:v>6.4020900740119187</c:v>
                </c:pt>
                <c:pt idx="4">
                  <c:v>6.3877183951325005</c:v>
                </c:pt>
                <c:pt idx="5">
                  <c:v>6.3791124425881538</c:v>
                </c:pt>
                <c:pt idx="6">
                  <c:v>6.3763378699912217</c:v>
                </c:pt>
                <c:pt idx="7">
                  <c:v>6.3794544344270303</c:v>
                </c:pt>
                <c:pt idx="8">
                  <c:v>6.3885157388471105</c:v>
                </c:pt>
                <c:pt idx="9">
                  <c:v>6.4035689976733634</c:v>
                </c:pt>
                <c:pt idx="10">
                  <c:v>6.4246548276861102</c:v>
                </c:pt>
                <c:pt idx="11">
                  <c:v>6.4518070660773787</c:v>
                </c:pt>
                <c:pt idx="12">
                  <c:v>6.4850526173315002</c:v>
                </c:pt>
                <c:pt idx="13">
                  <c:v>6.5244113303509614</c:v>
                </c:pt>
                <c:pt idx="14">
                  <c:v>6.5698959069796317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09C-49B0-B5CA-5A7112759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049224"/>
        <c:axId val="786045944"/>
      </c:scatterChart>
      <c:valAx>
        <c:axId val="786049224"/>
        <c:scaling>
          <c:orientation val="minMax"/>
          <c:max val="0.5"/>
          <c:min val="-0.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5944"/>
        <c:crosses val="autoZero"/>
        <c:crossBetween val="midCat"/>
        <c:majorUnit val="0.1"/>
      </c:valAx>
      <c:valAx>
        <c:axId val="78604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Training Set 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92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Vary w1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Vary W1</c:v>
          </c:tx>
          <c:spPr>
            <a:ln w="1905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dPt>
            <c:idx val="7"/>
            <c:marker>
              <c:symbol val="x"/>
              <c:size val="7"/>
              <c:spPr>
                <a:noFill/>
                <a:ln w="9525">
                  <a:solidFill>
                    <a:srgbClr val="C0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79C-4445-985E-876991240A74}"/>
              </c:ext>
            </c:extLst>
          </c:dPt>
          <c:xVal>
            <c:numRef>
              <c:f>'Gradient Descent'!$W$4:$AI$4</c:f>
              <c:numCache>
                <c:formatCode>General</c:formatCode>
                <c:ptCount val="13"/>
                <c:pt idx="0">
                  <c:v>-2.0499999999999998</c:v>
                </c:pt>
                <c:pt idx="1">
                  <c:v>-1.9</c:v>
                </c:pt>
                <c:pt idx="2">
                  <c:v>-1.75</c:v>
                </c:pt>
                <c:pt idx="3">
                  <c:v>-1.6</c:v>
                </c:pt>
                <c:pt idx="4">
                  <c:v>-1.45</c:v>
                </c:pt>
                <c:pt idx="5">
                  <c:v>-1.3</c:v>
                </c:pt>
                <c:pt idx="6">
                  <c:v>-1.1499999999999999</c:v>
                </c:pt>
                <c:pt idx="7">
                  <c:v>-1</c:v>
                </c:pt>
                <c:pt idx="8">
                  <c:v>-0.85</c:v>
                </c:pt>
                <c:pt idx="9">
                  <c:v>-0.7</c:v>
                </c:pt>
                <c:pt idx="10">
                  <c:v>-0.55000000000000004</c:v>
                </c:pt>
                <c:pt idx="11">
                  <c:v>-0.4</c:v>
                </c:pt>
                <c:pt idx="12">
                  <c:v>-0.25</c:v>
                </c:pt>
              </c:numCache>
            </c:numRef>
          </c:xVal>
          <c:yVal>
            <c:numRef>
              <c:f>'Gradient Descent'!$W$3:$AI$3</c:f>
              <c:numCache>
                <c:formatCode>General</c:formatCode>
                <c:ptCount val="13"/>
                <c:pt idx="0">
                  <c:v>6.3419271773476202</c:v>
                </c:pt>
                <c:pt idx="1">
                  <c:v>6.3054744122943553</c:v>
                </c:pt>
                <c:pt idx="2">
                  <c:v>6.2828909485302988</c:v>
                </c:pt>
                <c:pt idx="3">
                  <c:v>6.2749327371868286</c:v>
                </c:pt>
                <c:pt idx="4">
                  <c:v>6.2823378081925814</c:v>
                </c:pt>
                <c:pt idx="5">
                  <c:v>6.3058134658985914</c:v>
                </c:pt>
                <c:pt idx="6">
                  <c:v>6.3460225192794022</c:v>
                </c:pt>
                <c:pt idx="7">
                  <c:v>6.4035689976733634</c:v>
                </c:pt>
                <c:pt idx="8">
                  <c:v>6.4789839217850842</c:v>
                </c:pt>
                <c:pt idx="9">
                  <c:v>6.5727117910264177</c:v>
                </c:pt>
                <c:pt idx="10">
                  <c:v>6.6850984951991634</c:v>
                </c:pt>
                <c:pt idx="11">
                  <c:v>6.8163813469502728</c:v>
                </c:pt>
                <c:pt idx="12">
                  <c:v>6.9666818535950537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79C-4445-985E-876991240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049224"/>
        <c:axId val="786045944"/>
      </c:scatterChart>
      <c:valAx>
        <c:axId val="786049224"/>
        <c:scaling>
          <c:orientation val="minMax"/>
          <c:min val="-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5944"/>
        <c:crosses val="autoZero"/>
        <c:crossBetween val="midCat"/>
      </c:valAx>
      <c:valAx>
        <c:axId val="786045944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Training Set 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0492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DD61-4BBC-B20B-CFA817490100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DD61-4BBC-B20B-CFA817490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0.5"/>
          <c:min val="-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Model!$C$31:$C$34</c:f>
              <c:numCache>
                <c:formatCode>General</c:formatCode>
                <c:ptCount val="4"/>
                <c:pt idx="0">
                  <c:v>6.7841479124897242E-2</c:v>
                </c:pt>
                <c:pt idx="1">
                  <c:v>-0.49678080540456859</c:v>
                </c:pt>
                <c:pt idx="2">
                  <c:v>0.22854861786335179</c:v>
                </c:pt>
                <c:pt idx="3">
                  <c:v>-0.39906571458978046</c:v>
                </c:pt>
              </c:numCache>
            </c:numRef>
          </c:xVal>
          <c:y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CD4C-4681-A847-4EFA8689850B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Model!$C$35:$C$40</c:f>
              <c:numCache>
                <c:formatCode>General</c:formatCode>
                <c:ptCount val="6"/>
                <c:pt idx="0">
                  <c:v>-1.9060608455603201E-2</c:v>
                </c:pt>
                <c:pt idx="1">
                  <c:v>-0.16861880397715834</c:v>
                </c:pt>
                <c:pt idx="2">
                  <c:v>-0.26735873121311859</c:v>
                </c:pt>
                <c:pt idx="3">
                  <c:v>-0.64836916759990459</c:v>
                </c:pt>
                <c:pt idx="4">
                  <c:v>-0.62503790743041976</c:v>
                </c:pt>
                <c:pt idx="5">
                  <c:v>-0.28650557983979519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CD4C-4681-A847-4EFA86898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W0</a:t>
                </a:r>
                <a:r>
                  <a:rPr lang="en-US" baseline="0"/>
                  <a:t> + W1 * X1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0.5"/>
          <c:min val="-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Model!$C$31:$C$34</c:f>
              <c:numCache>
                <c:formatCode>General</c:formatCode>
                <c:ptCount val="4"/>
                <c:pt idx="0">
                  <c:v>6.7841479124897242E-2</c:v>
                </c:pt>
                <c:pt idx="1">
                  <c:v>-0.49678080540456859</c:v>
                </c:pt>
                <c:pt idx="2">
                  <c:v>0.22854861786335179</c:v>
                </c:pt>
                <c:pt idx="3">
                  <c:v>-0.39906571458978046</c:v>
                </c:pt>
              </c:numCache>
            </c:numRef>
          </c:xVal>
          <c:yVal>
            <c:numRef>
              <c:f>Model!$D$31:$D$34</c:f>
              <c:numCache>
                <c:formatCode>General</c:formatCode>
                <c:ptCount val="4"/>
                <c:pt idx="0">
                  <c:v>0.51695386781286856</c:v>
                </c:pt>
                <c:pt idx="1">
                  <c:v>0.3782974891788265</c:v>
                </c:pt>
                <c:pt idx="2">
                  <c:v>0.55688973601085856</c:v>
                </c:pt>
                <c:pt idx="3">
                  <c:v>0.40153683267939644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89F-4519-A49C-5FED5B2810C6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Model!$C$35:$C$40</c:f>
              <c:numCache>
                <c:formatCode>General</c:formatCode>
                <c:ptCount val="6"/>
                <c:pt idx="0">
                  <c:v>-1.9060608455603201E-2</c:v>
                </c:pt>
                <c:pt idx="1">
                  <c:v>-0.16861880397715834</c:v>
                </c:pt>
                <c:pt idx="2">
                  <c:v>-0.26735873121311859</c:v>
                </c:pt>
                <c:pt idx="3">
                  <c:v>-0.64836916759990459</c:v>
                </c:pt>
                <c:pt idx="4">
                  <c:v>-0.62503790743041976</c:v>
                </c:pt>
                <c:pt idx="5">
                  <c:v>-0.28650557983979519</c:v>
                </c:pt>
              </c:numCache>
            </c:numRef>
          </c:xVal>
          <c:yVal>
            <c:numRef>
              <c:f>Model!$D$35:$D$40</c:f>
              <c:numCache>
                <c:formatCode>General</c:formatCode>
                <c:ptCount val="6"/>
                <c:pt idx="0">
                  <c:v>0.49523499214853639</c:v>
                </c:pt>
                <c:pt idx="1">
                  <c:v>0.45794489543551969</c:v>
                </c:pt>
                <c:pt idx="2">
                  <c:v>0.43355563722241036</c:v>
                </c:pt>
                <c:pt idx="3">
                  <c:v>0.3433571357257228</c:v>
                </c:pt>
                <c:pt idx="4">
                  <c:v>0.34863652692033337</c:v>
                </c:pt>
                <c:pt idx="5">
                  <c:v>0.42885957339216635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89F-4519-A49C-5FED5B2810C6}"/>
            </c:ext>
          </c:extLst>
        </c:ser>
        <c:ser>
          <c:idx val="2"/>
          <c:order val="2"/>
          <c:tx>
            <c:v>Sigmoid</c:v>
          </c:tx>
          <c:spPr>
            <a:ln w="63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Model!$F$26:$F$46</c:f>
              <c:numCache>
                <c:formatCode>General</c:formatCode>
                <c:ptCount val="21"/>
                <c:pt idx="0">
                  <c:v>-0.7</c:v>
                </c:pt>
                <c:pt idx="1">
                  <c:v>-0.65</c:v>
                </c:pt>
                <c:pt idx="2">
                  <c:v>-0.6</c:v>
                </c:pt>
                <c:pt idx="3">
                  <c:v>-0.55000000000000004</c:v>
                </c:pt>
                <c:pt idx="4">
                  <c:v>-0.5</c:v>
                </c:pt>
                <c:pt idx="5">
                  <c:v>-0.45</c:v>
                </c:pt>
                <c:pt idx="6">
                  <c:v>-0.4</c:v>
                </c:pt>
                <c:pt idx="7">
                  <c:v>-0.35</c:v>
                </c:pt>
                <c:pt idx="8">
                  <c:v>-0.3</c:v>
                </c:pt>
                <c:pt idx="9">
                  <c:v>-0.25</c:v>
                </c:pt>
                <c:pt idx="10">
                  <c:v>-0.2</c:v>
                </c:pt>
                <c:pt idx="11">
                  <c:v>-0.15</c:v>
                </c:pt>
                <c:pt idx="12">
                  <c:v>-0.1</c:v>
                </c:pt>
                <c:pt idx="13">
                  <c:v>-4.9999999999998997E-2</c:v>
                </c:pt>
                <c:pt idx="14">
                  <c:v>0</c:v>
                </c:pt>
                <c:pt idx="15">
                  <c:v>5.0000000000000898E-2</c:v>
                </c:pt>
                <c:pt idx="16">
                  <c:v>0.100000000000001</c:v>
                </c:pt>
                <c:pt idx="17">
                  <c:v>0.15000000000000099</c:v>
                </c:pt>
                <c:pt idx="18">
                  <c:v>0.20000000000000101</c:v>
                </c:pt>
                <c:pt idx="19">
                  <c:v>0.250000000000001</c:v>
                </c:pt>
                <c:pt idx="20">
                  <c:v>0.30000000000000099</c:v>
                </c:pt>
              </c:numCache>
            </c:numRef>
          </c:xVal>
          <c:yVal>
            <c:numRef>
              <c:f>Model!$G$26:$G$46</c:f>
              <c:numCache>
                <c:formatCode>General</c:formatCode>
                <c:ptCount val="21"/>
                <c:pt idx="0">
                  <c:v>0.33181222783183389</c:v>
                </c:pt>
                <c:pt idx="1">
                  <c:v>0.34298953732650117</c:v>
                </c:pt>
                <c:pt idx="2">
                  <c:v>0.35434369377420455</c:v>
                </c:pt>
                <c:pt idx="3">
                  <c:v>0.36586440898919936</c:v>
                </c:pt>
                <c:pt idx="4">
                  <c:v>0.37754066879814541</c:v>
                </c:pt>
                <c:pt idx="5">
                  <c:v>0.38936076605077802</c:v>
                </c:pt>
                <c:pt idx="6">
                  <c:v>0.401312339887548</c:v>
                </c:pt>
                <c:pt idx="7">
                  <c:v>0.41338242108266998</c:v>
                </c:pt>
                <c:pt idx="8">
                  <c:v>0.42555748318834102</c:v>
                </c:pt>
                <c:pt idx="9">
                  <c:v>0.43782349911420193</c:v>
                </c:pt>
                <c:pt idx="10">
                  <c:v>0.45016600268752216</c:v>
                </c:pt>
                <c:pt idx="11">
                  <c:v>0.46257015465625045</c:v>
                </c:pt>
                <c:pt idx="12">
                  <c:v>0.47502081252105999</c:v>
                </c:pt>
                <c:pt idx="13">
                  <c:v>0.48750260351578989</c:v>
                </c:pt>
                <c:pt idx="14">
                  <c:v>0.5</c:v>
                </c:pt>
                <c:pt idx="15">
                  <c:v>0.51249739648421055</c:v>
                </c:pt>
                <c:pt idx="16">
                  <c:v>0.52497918747894023</c:v>
                </c:pt>
                <c:pt idx="17">
                  <c:v>0.53742984534374982</c:v>
                </c:pt>
                <c:pt idx="18">
                  <c:v>0.54983399731247817</c:v>
                </c:pt>
                <c:pt idx="19">
                  <c:v>0.56217650088579829</c:v>
                </c:pt>
                <c:pt idx="20">
                  <c:v>0.57444251681165925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89F-4519-A49C-5FED5B281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W0</a:t>
                </a:r>
                <a:r>
                  <a:rPr lang="en-US" baseline="0"/>
                  <a:t> + W1 * X1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Model Output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0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Ref>
              <c:f>Model!$D$5:$D$8</c:f>
              <c:numCache>
                <c:formatCode>General</c:formatCode>
                <c:ptCount val="4"/>
                <c:pt idx="0">
                  <c:v>0.46696103709360998</c:v>
                </c:pt>
                <c:pt idx="1">
                  <c:v>0.25636498092966364</c:v>
                </c:pt>
                <c:pt idx="2">
                  <c:v>0.36786239711522017</c:v>
                </c:pt>
                <c:pt idx="3">
                  <c:v>0.17051733770915001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FD3-4E83-B9D7-7C3943B35C40}"/>
            </c:ext>
          </c:extLst>
        </c:ser>
        <c:ser>
          <c:idx val="1"/>
          <c:order val="1"/>
          <c:tx>
            <c:v>Y =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Ref>
              <c:f>Model!$D$9:$D$14</c:f>
              <c:numCache>
                <c:formatCode>General</c:formatCode>
                <c:ptCount val="6"/>
                <c:pt idx="0">
                  <c:v>0.62126078462363088</c:v>
                </c:pt>
                <c:pt idx="1">
                  <c:v>0.55511117824402401</c:v>
                </c:pt>
                <c:pt idx="2">
                  <c:v>0.84541484199638173</c:v>
                </c:pt>
                <c:pt idx="3">
                  <c:v>0.51448507932498033</c:v>
                </c:pt>
                <c:pt idx="4">
                  <c:v>0.12417242520593408</c:v>
                </c:pt>
                <c:pt idx="5">
                  <c:v>0.83463374443917671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FD3-4E83-B9D7-7C3943B35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0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Ref>
              <c:f>Model!$D$5:$D$8</c:f>
              <c:numCache>
                <c:formatCode>General</c:formatCode>
                <c:ptCount val="4"/>
                <c:pt idx="0">
                  <c:v>0.46696103709360998</c:v>
                </c:pt>
                <c:pt idx="1">
                  <c:v>0.25636498092966364</c:v>
                </c:pt>
                <c:pt idx="2">
                  <c:v>0.36786239711522017</c:v>
                </c:pt>
                <c:pt idx="3">
                  <c:v>0.17051733770915001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8C6-4CC5-B0D8-2DBF64453E50}"/>
            </c:ext>
          </c:extLst>
        </c:ser>
        <c:ser>
          <c:idx val="1"/>
          <c:order val="1"/>
          <c:tx>
            <c:v>Y = 1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Ref>
              <c:f>Model!$D$9:$D$14</c:f>
              <c:numCache>
                <c:formatCode>General</c:formatCode>
                <c:ptCount val="6"/>
                <c:pt idx="0">
                  <c:v>0.62126078462363088</c:v>
                </c:pt>
                <c:pt idx="1">
                  <c:v>0.55511117824402401</c:v>
                </c:pt>
                <c:pt idx="2">
                  <c:v>0.84541484199638173</c:v>
                </c:pt>
                <c:pt idx="3">
                  <c:v>0.51448507932498033</c:v>
                </c:pt>
                <c:pt idx="4">
                  <c:v>0.12417242520593408</c:v>
                </c:pt>
                <c:pt idx="5">
                  <c:v>0.83463374443917671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8C6-4CC5-B0D8-2DBF64453E50}"/>
            </c:ext>
          </c:extLst>
        </c:ser>
        <c:ser>
          <c:idx val="2"/>
          <c:order val="2"/>
          <c:tx>
            <c:v>.25-X1+X2</c:v>
          </c:tx>
          <c:spPr>
            <a:ln w="254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Model!$F$5:$F$14</c:f>
              <c:numCache>
                <c:formatCode>General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</c:numCache>
            </c:numRef>
          </c:xVal>
          <c:yVal>
            <c:numRef>
              <c:f>Model!$G$5:$G$14</c:f>
              <c:numCache>
                <c:formatCode>General</c:formatCode>
                <c:ptCount val="10"/>
                <c:pt idx="0">
                  <c:v>-0.15</c:v>
                </c:pt>
                <c:pt idx="1">
                  <c:v>-4.9999999999999989E-2</c:v>
                </c:pt>
                <c:pt idx="2">
                  <c:v>4.9999999999999989E-2</c:v>
                </c:pt>
                <c:pt idx="3">
                  <c:v>0.15000000000000002</c:v>
                </c:pt>
                <c:pt idx="4">
                  <c:v>0.25</c:v>
                </c:pt>
                <c:pt idx="5">
                  <c:v>0.35</c:v>
                </c:pt>
                <c:pt idx="6">
                  <c:v>0.44999999999999996</c:v>
                </c:pt>
                <c:pt idx="7">
                  <c:v>0.55000000000000004</c:v>
                </c:pt>
                <c:pt idx="8">
                  <c:v>0.65</c:v>
                </c:pt>
                <c:pt idx="9">
                  <c:v>0.75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8C6-4CC5-B0D8-2DBF64453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7576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Loss if y =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LogLoss!$D$5</c:f>
              <c:strCache>
                <c:ptCount val="1"/>
                <c:pt idx="0">
                  <c:v>Loss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LogLoss!$C$6:$C$46</c:f>
              <c:numCache>
                <c:formatCode>General</c:formatCode>
                <c:ptCount val="41"/>
                <c:pt idx="0">
                  <c:v>1E-4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0.2</c:v>
                </c:pt>
                <c:pt idx="9">
                  <c:v>0.22500000000000001</c:v>
                </c:pt>
                <c:pt idx="10">
                  <c:v>0.25</c:v>
                </c:pt>
                <c:pt idx="11">
                  <c:v>0.27500000000000002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</c:v>
                </c:pt>
                <c:pt idx="15">
                  <c:v>0.375</c:v>
                </c:pt>
                <c:pt idx="16">
                  <c:v>0.4</c:v>
                </c:pt>
                <c:pt idx="17">
                  <c:v>0.42499999999999999</c:v>
                </c:pt>
                <c:pt idx="18">
                  <c:v>0.45</c:v>
                </c:pt>
                <c:pt idx="19">
                  <c:v>0.47499999999999998</c:v>
                </c:pt>
                <c:pt idx="20">
                  <c:v>0.5</c:v>
                </c:pt>
                <c:pt idx="21">
                  <c:v>0.52500000000000002</c:v>
                </c:pt>
                <c:pt idx="22">
                  <c:v>0.55000000000000004</c:v>
                </c:pt>
                <c:pt idx="23">
                  <c:v>0.57499999999999996</c:v>
                </c:pt>
                <c:pt idx="24">
                  <c:v>0.6</c:v>
                </c:pt>
                <c:pt idx="25">
                  <c:v>0.625</c:v>
                </c:pt>
                <c:pt idx="26">
                  <c:v>0.65</c:v>
                </c:pt>
                <c:pt idx="27">
                  <c:v>0.67500000000000004</c:v>
                </c:pt>
                <c:pt idx="28">
                  <c:v>0.7</c:v>
                </c:pt>
                <c:pt idx="29">
                  <c:v>0.72499999999999998</c:v>
                </c:pt>
                <c:pt idx="30">
                  <c:v>0.75</c:v>
                </c:pt>
                <c:pt idx="31">
                  <c:v>0.77500000000000002</c:v>
                </c:pt>
                <c:pt idx="32">
                  <c:v>0.8</c:v>
                </c:pt>
                <c:pt idx="33">
                  <c:v>0.82499999999999996</c:v>
                </c:pt>
                <c:pt idx="34">
                  <c:v>0.85</c:v>
                </c:pt>
                <c:pt idx="35">
                  <c:v>0.875</c:v>
                </c:pt>
                <c:pt idx="36">
                  <c:v>0.9</c:v>
                </c:pt>
                <c:pt idx="37">
                  <c:v>0.92500000000000004</c:v>
                </c:pt>
                <c:pt idx="38">
                  <c:v>0.95</c:v>
                </c:pt>
                <c:pt idx="39">
                  <c:v>0.97499999999999998</c:v>
                </c:pt>
                <c:pt idx="40">
                  <c:v>1</c:v>
                </c:pt>
              </c:numCache>
            </c:numRef>
          </c:xVal>
          <c:yVal>
            <c:numRef>
              <c:f>LogLoss!$D$6:$D$46</c:f>
              <c:numCache>
                <c:formatCode>General</c:formatCode>
                <c:ptCount val="41"/>
                <c:pt idx="0">
                  <c:v>9.2103403719761818</c:v>
                </c:pt>
                <c:pt idx="1">
                  <c:v>3.6888794541139363</c:v>
                </c:pt>
                <c:pt idx="2">
                  <c:v>2.9957322735539909</c:v>
                </c:pt>
                <c:pt idx="3">
                  <c:v>2.5902671654458267</c:v>
                </c:pt>
                <c:pt idx="4">
                  <c:v>2.3025850929940455</c:v>
                </c:pt>
                <c:pt idx="5">
                  <c:v>2.0794415416798357</c:v>
                </c:pt>
                <c:pt idx="6">
                  <c:v>1.8971199848858813</c:v>
                </c:pt>
                <c:pt idx="7">
                  <c:v>1.742969305058623</c:v>
                </c:pt>
                <c:pt idx="8">
                  <c:v>1.6094379124341003</c:v>
                </c:pt>
                <c:pt idx="9">
                  <c:v>1.4916548767777169</c:v>
                </c:pt>
                <c:pt idx="10">
                  <c:v>1.3862943611198906</c:v>
                </c:pt>
                <c:pt idx="11">
                  <c:v>1.2909841813155656</c:v>
                </c:pt>
                <c:pt idx="12">
                  <c:v>1.2039728043259361</c:v>
                </c:pt>
                <c:pt idx="13">
                  <c:v>1.1239300966523995</c:v>
                </c:pt>
                <c:pt idx="14">
                  <c:v>1.0498221244986778</c:v>
                </c:pt>
                <c:pt idx="15">
                  <c:v>0.98082925301172619</c:v>
                </c:pt>
                <c:pt idx="16">
                  <c:v>0.916290731874155</c:v>
                </c:pt>
                <c:pt idx="17">
                  <c:v>0.8556661100577202</c:v>
                </c:pt>
                <c:pt idx="18">
                  <c:v>0.79850769621777162</c:v>
                </c:pt>
                <c:pt idx="19">
                  <c:v>0.74444047494749588</c:v>
                </c:pt>
                <c:pt idx="20">
                  <c:v>0.69314718055994529</c:v>
                </c:pt>
                <c:pt idx="21">
                  <c:v>0.64435701639051324</c:v>
                </c:pt>
                <c:pt idx="22">
                  <c:v>0.59783700075562041</c:v>
                </c:pt>
                <c:pt idx="23">
                  <c:v>0.55338523818478669</c:v>
                </c:pt>
                <c:pt idx="24">
                  <c:v>0.51082562376599072</c:v>
                </c:pt>
                <c:pt idx="25">
                  <c:v>0.47000362924573558</c:v>
                </c:pt>
                <c:pt idx="26">
                  <c:v>0.43078291609245423</c:v>
                </c:pt>
                <c:pt idx="27">
                  <c:v>0.39304258810960718</c:v>
                </c:pt>
                <c:pt idx="28">
                  <c:v>0.35667494393873245</c:v>
                </c:pt>
                <c:pt idx="29">
                  <c:v>0.32158362412746233</c:v>
                </c:pt>
                <c:pt idx="30">
                  <c:v>0.2876820724517809</c:v>
                </c:pt>
                <c:pt idx="31">
                  <c:v>0.25489224962879004</c:v>
                </c:pt>
                <c:pt idx="32">
                  <c:v>0.22314355131420971</c:v>
                </c:pt>
                <c:pt idx="33">
                  <c:v>0.19237189264745613</c:v>
                </c:pt>
                <c:pt idx="34">
                  <c:v>0.16251892949777494</c:v>
                </c:pt>
                <c:pt idx="35">
                  <c:v>0.13353139262452263</c:v>
                </c:pt>
                <c:pt idx="36">
                  <c:v>0.10536051565782628</c:v>
                </c:pt>
                <c:pt idx="37">
                  <c:v>7.7961541469711806E-2</c:v>
                </c:pt>
                <c:pt idx="38">
                  <c:v>5.1293294387550578E-2</c:v>
                </c:pt>
                <c:pt idx="39">
                  <c:v>2.5317807984289897E-2</c:v>
                </c:pt>
                <c:pt idx="4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3C8-4F9C-989C-C94388C1FF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8801120"/>
        <c:axId val="548801776"/>
      </c:scatterChart>
      <c:valAx>
        <c:axId val="5488011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Y^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776"/>
        <c:crosses val="autoZero"/>
        <c:crossBetween val="midCat"/>
        <c:majorUnit val="0.1"/>
      </c:valAx>
      <c:valAx>
        <c:axId val="5488017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Loss if y = 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LogLoss!$D$5</c:f>
              <c:strCache>
                <c:ptCount val="1"/>
                <c:pt idx="0">
                  <c:v>Loss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LogLoss!$F$6:$F$46</c:f>
              <c:numCache>
                <c:formatCode>General</c:formatCode>
                <c:ptCount val="41"/>
                <c:pt idx="0">
                  <c:v>1E-4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7.4999999999999997E-2</c:v>
                </c:pt>
                <c:pt idx="4">
                  <c:v>0.1</c:v>
                </c:pt>
                <c:pt idx="5">
                  <c:v>0.125</c:v>
                </c:pt>
                <c:pt idx="6">
                  <c:v>0.15</c:v>
                </c:pt>
                <c:pt idx="7">
                  <c:v>0.17499999999999999</c:v>
                </c:pt>
                <c:pt idx="8">
                  <c:v>0.2</c:v>
                </c:pt>
                <c:pt idx="9">
                  <c:v>0.22500000000000001</c:v>
                </c:pt>
                <c:pt idx="10">
                  <c:v>0.25</c:v>
                </c:pt>
                <c:pt idx="11">
                  <c:v>0.27500000000000002</c:v>
                </c:pt>
                <c:pt idx="12">
                  <c:v>0.3</c:v>
                </c:pt>
                <c:pt idx="13">
                  <c:v>0.32500000000000001</c:v>
                </c:pt>
                <c:pt idx="14">
                  <c:v>0.35</c:v>
                </c:pt>
                <c:pt idx="15">
                  <c:v>0.375</c:v>
                </c:pt>
                <c:pt idx="16">
                  <c:v>0.4</c:v>
                </c:pt>
                <c:pt idx="17">
                  <c:v>0.42499999999999999</c:v>
                </c:pt>
                <c:pt idx="18">
                  <c:v>0.45</c:v>
                </c:pt>
                <c:pt idx="19">
                  <c:v>0.47499999999999998</c:v>
                </c:pt>
                <c:pt idx="20">
                  <c:v>0.5</c:v>
                </c:pt>
                <c:pt idx="21">
                  <c:v>0.52500000000000002</c:v>
                </c:pt>
                <c:pt idx="22">
                  <c:v>0.55000000000000004</c:v>
                </c:pt>
                <c:pt idx="23">
                  <c:v>0.57499999999999996</c:v>
                </c:pt>
                <c:pt idx="24">
                  <c:v>0.6</c:v>
                </c:pt>
                <c:pt idx="25">
                  <c:v>0.625</c:v>
                </c:pt>
                <c:pt idx="26">
                  <c:v>0.65</c:v>
                </c:pt>
                <c:pt idx="27">
                  <c:v>0.67500000000000004</c:v>
                </c:pt>
                <c:pt idx="28">
                  <c:v>0.7</c:v>
                </c:pt>
                <c:pt idx="29">
                  <c:v>0.72499999999999998</c:v>
                </c:pt>
                <c:pt idx="30">
                  <c:v>0.75</c:v>
                </c:pt>
                <c:pt idx="31">
                  <c:v>0.77500000000000002</c:v>
                </c:pt>
                <c:pt idx="32">
                  <c:v>0.8</c:v>
                </c:pt>
                <c:pt idx="33">
                  <c:v>0.82499999999999996</c:v>
                </c:pt>
                <c:pt idx="34">
                  <c:v>0.85</c:v>
                </c:pt>
                <c:pt idx="35">
                  <c:v>0.875</c:v>
                </c:pt>
                <c:pt idx="36">
                  <c:v>0.9</c:v>
                </c:pt>
                <c:pt idx="37">
                  <c:v>0.92500000000000004</c:v>
                </c:pt>
                <c:pt idx="38">
                  <c:v>0.95</c:v>
                </c:pt>
                <c:pt idx="39">
                  <c:v>0.97499999999999998</c:v>
                </c:pt>
                <c:pt idx="40">
                  <c:v>0.999</c:v>
                </c:pt>
              </c:numCache>
            </c:numRef>
          </c:xVal>
          <c:yVal>
            <c:numRef>
              <c:f>LogLoss!$G$6:$G$46</c:f>
              <c:numCache>
                <c:formatCode>General</c:formatCode>
                <c:ptCount val="41"/>
                <c:pt idx="0">
                  <c:v>1.0000500033334732E-4</c:v>
                </c:pt>
                <c:pt idx="1">
                  <c:v>2.5317807984289897E-2</c:v>
                </c:pt>
                <c:pt idx="2">
                  <c:v>5.1293294387550578E-2</c:v>
                </c:pt>
                <c:pt idx="3">
                  <c:v>7.7961541469711806E-2</c:v>
                </c:pt>
                <c:pt idx="4">
                  <c:v>0.10536051565782628</c:v>
                </c:pt>
                <c:pt idx="5">
                  <c:v>0.13353139262452263</c:v>
                </c:pt>
                <c:pt idx="6">
                  <c:v>0.16251892949777494</c:v>
                </c:pt>
                <c:pt idx="7">
                  <c:v>0.19237189264745613</c:v>
                </c:pt>
                <c:pt idx="8">
                  <c:v>0.22314355131420971</c:v>
                </c:pt>
                <c:pt idx="9">
                  <c:v>0.25489224962879004</c:v>
                </c:pt>
                <c:pt idx="10">
                  <c:v>0.2876820724517809</c:v>
                </c:pt>
                <c:pt idx="11">
                  <c:v>0.32158362412746233</c:v>
                </c:pt>
                <c:pt idx="12">
                  <c:v>0.35667494393873245</c:v>
                </c:pt>
                <c:pt idx="13">
                  <c:v>0.39304258810960718</c:v>
                </c:pt>
                <c:pt idx="14">
                  <c:v>0.43078291609245423</c:v>
                </c:pt>
                <c:pt idx="15">
                  <c:v>0.47000362924573558</c:v>
                </c:pt>
                <c:pt idx="16">
                  <c:v>0.51082562376599072</c:v>
                </c:pt>
                <c:pt idx="17">
                  <c:v>0.55338523818478669</c:v>
                </c:pt>
                <c:pt idx="18">
                  <c:v>0.59783700075562041</c:v>
                </c:pt>
                <c:pt idx="19">
                  <c:v>0.64435701639051324</c:v>
                </c:pt>
                <c:pt idx="20">
                  <c:v>0.69314718055994529</c:v>
                </c:pt>
                <c:pt idx="21">
                  <c:v>0.74444047494749588</c:v>
                </c:pt>
                <c:pt idx="22">
                  <c:v>0.79850769621777173</c:v>
                </c:pt>
                <c:pt idx="23">
                  <c:v>0.85566611005772009</c:v>
                </c:pt>
                <c:pt idx="24">
                  <c:v>0.916290731874155</c:v>
                </c:pt>
                <c:pt idx="25">
                  <c:v>0.98082925301172619</c:v>
                </c:pt>
                <c:pt idx="26">
                  <c:v>1.0498221244986778</c:v>
                </c:pt>
                <c:pt idx="27">
                  <c:v>1.1239300966523997</c:v>
                </c:pt>
                <c:pt idx="28">
                  <c:v>1.2039728043259359</c:v>
                </c:pt>
                <c:pt idx="29">
                  <c:v>1.2909841813155656</c:v>
                </c:pt>
                <c:pt idx="30">
                  <c:v>1.3862943611198906</c:v>
                </c:pt>
                <c:pt idx="31">
                  <c:v>1.4916548767777169</c:v>
                </c:pt>
                <c:pt idx="32">
                  <c:v>1.6094379124341005</c:v>
                </c:pt>
                <c:pt idx="33">
                  <c:v>1.7429693050586228</c:v>
                </c:pt>
                <c:pt idx="34">
                  <c:v>1.8971199848858811</c:v>
                </c:pt>
                <c:pt idx="35">
                  <c:v>2.0794415416798357</c:v>
                </c:pt>
                <c:pt idx="36">
                  <c:v>2.3025850929940459</c:v>
                </c:pt>
                <c:pt idx="37">
                  <c:v>2.5902671654458271</c:v>
                </c:pt>
                <c:pt idx="38">
                  <c:v>2.99573227355399</c:v>
                </c:pt>
                <c:pt idx="39">
                  <c:v>3.6888794541139354</c:v>
                </c:pt>
                <c:pt idx="40">
                  <c:v>6.9077552789821359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EA0-44AD-A728-6DC9639DD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8801120"/>
        <c:axId val="548801776"/>
      </c:scatterChart>
      <c:valAx>
        <c:axId val="5488011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Y^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776"/>
        <c:crosses val="autoZero"/>
        <c:crossBetween val="midCat"/>
        <c:majorUnit val="0.1"/>
      </c:valAx>
      <c:valAx>
        <c:axId val="5488017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Loss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801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Y = 1</c:v>
          </c:tx>
          <c:spPr>
            <a:ln w="19050" cap="rnd">
              <a:noFill/>
              <a:round/>
            </a:ln>
            <a:effectLst/>
          </c:spPr>
          <c:marker>
            <c:symbol val="star"/>
            <c:size val="10"/>
            <c:spPr>
              <a:noFill/>
              <a:ln w="19050">
                <a:solidFill>
                  <a:schemeClr val="bg1">
                    <a:lumMod val="50000"/>
                    <a:alpha val="97000"/>
                  </a:schemeClr>
                </a:solidFill>
              </a:ln>
              <a:effectLst/>
            </c:spPr>
          </c:marker>
          <c:xVal>
            <c:numRef>
              <c:f>Model!$C$5:$C$8</c:f>
              <c:numCache>
                <c:formatCode>General</c:formatCode>
                <c:ptCount val="4"/>
                <c:pt idx="0">
                  <c:v>0.18215852087510276</c:v>
                </c:pt>
                <c:pt idx="1">
                  <c:v>0.74678080540456859</c:v>
                </c:pt>
                <c:pt idx="2">
                  <c:v>2.1451382136648212E-2</c:v>
                </c:pt>
                <c:pt idx="3">
                  <c:v>0.64906571458978046</c:v>
                </c:pt>
              </c:numCache>
            </c:numRef>
          </c:xVal>
          <c:yVal>
            <c:numLit>
              <c:formatCode>General</c:formatCode>
              <c:ptCount val="4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0-51D1-4855-8BF0-1D884F319E74}"/>
            </c:ext>
          </c:extLst>
        </c:ser>
        <c:ser>
          <c:idx val="1"/>
          <c:order val="1"/>
          <c:tx>
            <c:v>Y =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noFill/>
              <a:ln w="19050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Model!$C$9:$C$14</c:f>
              <c:numCache>
                <c:formatCode>General</c:formatCode>
                <c:ptCount val="6"/>
                <c:pt idx="0">
                  <c:v>0.2690606084556032</c:v>
                </c:pt>
                <c:pt idx="1">
                  <c:v>0.41861880397715834</c:v>
                </c:pt>
                <c:pt idx="2">
                  <c:v>0.51735873121311859</c:v>
                </c:pt>
                <c:pt idx="3">
                  <c:v>0.89836916759990459</c:v>
                </c:pt>
                <c:pt idx="4">
                  <c:v>0.87503790743041976</c:v>
                </c:pt>
                <c:pt idx="5">
                  <c:v>0.53650557983979519</c:v>
                </c:pt>
              </c:numCache>
            </c:numRef>
          </c:xVal>
          <c:yVal>
            <c:numLit>
              <c:formatCode>General</c:formatCode>
              <c:ptCount val="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1-51D1-4855-8BF0-1D884F319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0517576"/>
        <c:axId val="560515608"/>
      </c:scatterChart>
      <c:valAx>
        <c:axId val="560517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X1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0515608"/>
        <c:crosses val="autoZero"/>
        <c:crossBetween val="midCat"/>
        <c:majorUnit val="0.1"/>
      </c:valAx>
      <c:valAx>
        <c:axId val="560515608"/>
        <c:scaling>
          <c:orientation val="minMax"/>
          <c:max val="0.5"/>
          <c:min val="-0.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60517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BF4F-7ADE-432E-BEF3-A95EA4485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56055-A38E-4AB5-959D-4EAB55F70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A8B6F-BC14-4002-A87B-74C2EF6C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40F4E-9572-4496-AB6D-B434F7D6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27DB5-0511-4EA2-8437-4F180DA17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5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C150F-A086-454B-AC34-CD30DE56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698CC-34D0-4B94-A1D3-A0739C09B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7169-355D-48DD-9D1B-5909E9CB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A2948-7755-4A5F-B0F2-A77D940CB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386F5-F011-4F92-AA86-A308E44F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E1B6B-7B61-4AD2-968F-E846FF70D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D8E01-BD9A-446B-92E7-F417A191E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FE2EF-AE55-4C58-B617-16E717E3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A0507-3B8F-41EE-9767-897E7142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547EF-671F-4219-AF95-0EA76645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0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A19B-4B1F-49AE-AB1D-B75F7A70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DAEA9-C269-4622-A1BD-C12E89AC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5B572-EF43-48E2-8F79-DE6A2DE9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C2A9-6680-4938-AE07-D19490DF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AC82F-68D1-4AC1-8314-2CB7AD1A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5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12B7B-CEFF-49C4-9C5A-9BDC12BBA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3A4F7-3617-4C4F-8890-187DCF3C9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56E9C-C814-4AFB-BED3-8B744CC6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E0CBF-E974-4EE1-A42E-F635B05D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D43D3-3594-42E3-8FC2-B2416459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1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C58F7-20FD-4AB7-8CA7-66452676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FD24-F9A3-41B2-8A37-3D43476AB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5B957-25F7-478F-B5E4-0E7BAA215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3B2DD-EA86-40A3-858C-B169FBA2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3823B-5565-41A4-9CED-957EE049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6BBDF-83F6-4055-94EE-14AD118B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6F904-379A-4CAA-85AB-EC957A1B2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0255F-64F7-4FAE-81B3-19032F144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EDB570-F78E-4350-AB07-C28460E94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1299B7-1FEF-4B87-9B50-237495AA4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66C6B-8D2A-4DF9-8722-6B469190D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FED101-0920-489D-89C8-40EC600D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31F26A-2598-4371-B304-5407DE71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31B832-C16A-4D42-A93F-6391A474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8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F4162-9778-4179-8EB2-83CE153D4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23523-8906-4954-9E08-D738CD1B3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C95BDB-E951-4AE4-8591-B707DAAA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9C6319-1BE1-4B0B-9FA3-B0A1ABEFD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6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5FBE9-5C13-4B46-ACCA-7A755E75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B043D-6438-4F72-AFE8-BE031A66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C1328-F5F2-4C13-9F79-9A0B299B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7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5496-DE52-4F50-A8AE-34D0C234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5C091-760B-425F-986E-A6939D92B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518FA-634E-4300-9F87-0234A7181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ECD2E-2D48-46DB-8943-6B2A9E61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B6FD8-1D0A-4081-969F-C1866FA2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649BE-63AE-450C-80D7-8B2BE6D7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3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25B20-83BC-403E-9F8E-EEB0C61D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A9B73-13D7-4C90-B5C2-2A428326F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F93B3-5EF1-4DBE-81D1-6FBCDCEEC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B26AF-2D14-4B2E-83AC-A18C1D96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F518D-B8F9-4786-9F57-539EAEE2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7530A-AA51-435E-961D-5E1740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27B8B-36A0-4A9D-98A5-DA771CEB2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AF56B-FB2A-4854-A508-39C39840E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61D48-C13F-4523-BCAF-F037814181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4953F-04AA-47CA-9564-7BD4304F36B1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F871B-434C-4E26-A3F7-64B2733C3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D1B92-6961-496A-AEBA-98DA2C079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6CEB-04E7-4DAE-95BE-EE9C40CF2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6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D1CE-D115-4960-B389-16C4295A4B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6BF555-220C-4392-A55D-5C938F38A6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2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FA378-E2C6-4AD1-8593-92F41840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52" y="107219"/>
            <a:ext cx="10515600" cy="807182"/>
          </a:xfrm>
        </p:spPr>
        <p:txBody>
          <a:bodyPr/>
          <a:lstStyle/>
          <a:p>
            <a:r>
              <a:rPr lang="en-US" dirty="0"/>
              <a:t>Finding the Gradient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0BCE44-8450-4C90-BD71-3ABB8F0317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55080" y="5784735"/>
                <a:ext cx="4001477" cy="95347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0BCE44-8450-4C90-BD71-3ABB8F0317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5080" y="5784735"/>
                <a:ext cx="4001477" cy="95347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312352-87C2-4431-8F6E-5C899552C100}"/>
              </a:ext>
            </a:extLst>
          </p:cNvPr>
          <p:cNvSpPr txBox="1">
            <a:spLocks/>
          </p:cNvSpPr>
          <p:nvPr/>
        </p:nvSpPr>
        <p:spPr>
          <a:xfrm>
            <a:off x="495589" y="838865"/>
            <a:ext cx="9103833" cy="494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i="1" dirty="0"/>
              <a:t>Derivative of Loss Function with respect to model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93D29B9-1EE4-42D3-89F3-CC4DA4DC2F3D}"/>
                  </a:ext>
                </a:extLst>
              </p:cNvPr>
              <p:cNvSpPr txBox="1"/>
              <p:nvPr/>
            </p:nvSpPr>
            <p:spPr>
              <a:xfrm>
                <a:off x="3277752" y="1904000"/>
                <a:ext cx="1360499" cy="5276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𝑑𝐿𝑜𝑠𝑠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93D29B9-1EE4-42D3-89F3-CC4DA4DC2F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752" y="1904000"/>
                <a:ext cx="1360499" cy="527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C5CA4C-43F9-4037-9931-4422C038CECF}"/>
                  </a:ext>
                </a:extLst>
              </p:cNvPr>
              <p:cNvSpPr/>
              <p:nvPr/>
            </p:nvSpPr>
            <p:spPr>
              <a:xfrm>
                <a:off x="3744118" y="3713392"/>
                <a:ext cx="4248920" cy="901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𝑇𝑟𝑎𝑖𝑛𝑆𝑒𝑡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C5CA4C-43F9-4037-9931-4422C038CE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118" y="3713392"/>
                <a:ext cx="4248920" cy="9018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1268AA-2CD1-4504-8CBB-818B9273F80B}"/>
              </a:ext>
            </a:extLst>
          </p:cNvPr>
          <p:cNvCxnSpPr>
            <a:cxnSpLocks/>
          </p:cNvCxnSpPr>
          <p:nvPr/>
        </p:nvCxnSpPr>
        <p:spPr>
          <a:xfrm flipV="1">
            <a:off x="3571892" y="2503738"/>
            <a:ext cx="242016" cy="1809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35C16A4-D8A8-404E-9E47-44656ED66989}"/>
              </a:ext>
            </a:extLst>
          </p:cNvPr>
          <p:cNvSpPr txBox="1"/>
          <p:nvPr/>
        </p:nvSpPr>
        <p:spPr>
          <a:xfrm>
            <a:off x="1909248" y="2765873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Model Parameters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(all the w’s)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DDA909-376A-48C0-A1BF-A0D8DF527D07}"/>
                  </a:ext>
                </a:extLst>
              </p:cNvPr>
              <p:cNvSpPr txBox="1"/>
              <p:nvPr/>
            </p:nvSpPr>
            <p:spPr>
              <a:xfrm>
                <a:off x="4595656" y="1904000"/>
                <a:ext cx="1311764" cy="5744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DDA909-376A-48C0-A1BF-A0D8DF527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656" y="1904000"/>
                <a:ext cx="1311764" cy="5744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8AEB-1D08-46D8-B3D3-8ED9D08B679C}"/>
                  </a:ext>
                </a:extLst>
              </p:cNvPr>
              <p:cNvSpPr txBox="1"/>
              <p:nvPr/>
            </p:nvSpPr>
            <p:spPr>
              <a:xfrm>
                <a:off x="5974926" y="2077375"/>
                <a:ext cx="67551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8AEB-1D08-46D8-B3D3-8ED9D08B6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926" y="2077375"/>
                <a:ext cx="67551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9E4C4F-D04C-4A09-9334-0FAE8B389CE1}"/>
              </a:ext>
            </a:extLst>
          </p:cNvPr>
          <p:cNvCxnSpPr>
            <a:cxnSpLocks/>
            <a:stCxn id="18" idx="0"/>
            <a:endCxn id="15" idx="2"/>
          </p:cNvCxnSpPr>
          <p:nvPr/>
        </p:nvCxnSpPr>
        <p:spPr>
          <a:xfrm flipV="1">
            <a:off x="5189833" y="2478453"/>
            <a:ext cx="61705" cy="2696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40CD62D-C5FE-47A5-9574-259A56FEF256}"/>
              </a:ext>
            </a:extLst>
          </p:cNvPr>
          <p:cNvSpPr txBox="1"/>
          <p:nvPr/>
        </p:nvSpPr>
        <p:spPr>
          <a:xfrm>
            <a:off x="4221142" y="2748144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Partial Derivative per weight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936FEEF-7D0B-4795-AF3C-4723081A1618}"/>
              </a:ext>
            </a:extLst>
          </p:cNvPr>
          <p:cNvCxnSpPr>
            <a:cxnSpLocks/>
            <a:stCxn id="24" idx="0"/>
          </p:cNvCxnSpPr>
          <p:nvPr/>
        </p:nvCxnSpPr>
        <p:spPr>
          <a:xfrm flipH="1" flipV="1">
            <a:off x="6533037" y="2431646"/>
            <a:ext cx="410580" cy="3164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FB64E26-FD1F-4F11-8836-26F9215A8000}"/>
              </a:ext>
            </a:extLst>
          </p:cNvPr>
          <p:cNvSpPr txBox="1"/>
          <p:nvPr/>
        </p:nvSpPr>
        <p:spPr>
          <a:xfrm>
            <a:off x="5974926" y="2748144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Calculus you don’t need to remember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27D31ED-4CE1-4244-A219-5A5BF0F3251A}"/>
              </a:ext>
            </a:extLst>
          </p:cNvPr>
          <p:cNvCxnSpPr>
            <a:cxnSpLocks/>
            <a:stCxn id="28" idx="1"/>
          </p:cNvCxnSpPr>
          <p:nvPr/>
        </p:nvCxnSpPr>
        <p:spPr>
          <a:xfrm flipH="1">
            <a:off x="8505400" y="2166116"/>
            <a:ext cx="481666" cy="7331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4FA998-BBBF-4781-A244-97B8F3233322}"/>
                  </a:ext>
                </a:extLst>
              </p:cNvPr>
              <p:cNvSpPr txBox="1"/>
              <p:nvPr/>
            </p:nvSpPr>
            <p:spPr>
              <a:xfrm>
                <a:off x="8987066" y="1842950"/>
                <a:ext cx="22225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Gradient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for training sample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4FA998-BBBF-4781-A244-97B8F3233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066" y="1842950"/>
                <a:ext cx="2222557" cy="646331"/>
              </a:xfrm>
              <a:prstGeom prst="rect">
                <a:avLst/>
              </a:prstGeom>
              <a:blipFill>
                <a:blip r:embed="rId7"/>
                <a:stretch>
                  <a:fillRect l="-2192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FF2A41E-B6CB-46B8-9A5B-798064FDA41A}"/>
                  </a:ext>
                </a:extLst>
              </p:cNvPr>
              <p:cNvSpPr txBox="1"/>
              <p:nvPr/>
            </p:nvSpPr>
            <p:spPr>
              <a:xfrm>
                <a:off x="6122423" y="2077374"/>
                <a:ext cx="266084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^−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FF2A41E-B6CB-46B8-9A5B-798064FDA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423" y="2077374"/>
                <a:ext cx="2660849" cy="276999"/>
              </a:xfrm>
              <a:prstGeom prst="rect">
                <a:avLst/>
              </a:prstGeom>
              <a:blipFill>
                <a:blip r:embed="rId8"/>
                <a:stretch>
                  <a:fillRect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42DD987-0398-4D64-AE53-92747C033102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2644524" y="4164317"/>
            <a:ext cx="1099594" cy="376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8248E94-AC70-446C-8881-9ECAB3E910A0}"/>
              </a:ext>
            </a:extLst>
          </p:cNvPr>
          <p:cNvSpPr txBox="1"/>
          <p:nvPr/>
        </p:nvSpPr>
        <p:spPr>
          <a:xfrm>
            <a:off x="940557" y="3878779"/>
            <a:ext cx="1937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Average across training data set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9C6D77-0CF8-4BFB-B3BD-E1B6C106B320}"/>
              </a:ext>
            </a:extLst>
          </p:cNvPr>
          <p:cNvCxnSpPr>
            <a:cxnSpLocks/>
          </p:cNvCxnSpPr>
          <p:nvPr/>
        </p:nvCxnSpPr>
        <p:spPr>
          <a:xfrm>
            <a:off x="3126154" y="6019136"/>
            <a:ext cx="1037984" cy="647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D2E1E3E-C228-44C4-9D97-4527BA3B9E7E}"/>
              </a:ext>
            </a:extLst>
          </p:cNvPr>
          <p:cNvSpPr txBox="1"/>
          <p:nvPr/>
        </p:nvSpPr>
        <p:spPr>
          <a:xfrm>
            <a:off x="484671" y="5760691"/>
            <a:ext cx="2849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Update each weight by stepping away from gradient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312425D-0610-42B5-9AD8-D5C5B2B01521}"/>
                  </a:ext>
                </a:extLst>
              </p:cNvPr>
              <p:cNvSpPr txBox="1"/>
              <p:nvPr/>
            </p:nvSpPr>
            <p:spPr>
              <a:xfrm>
                <a:off x="8789667" y="6407022"/>
                <a:ext cx="3692769" cy="382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Note: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=1.0</m:t>
                    </m:r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for all samples</a:t>
                </a: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312425D-0610-42B5-9AD8-D5C5B2B01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9667" y="6407022"/>
                <a:ext cx="3692769" cy="382832"/>
              </a:xfrm>
              <a:prstGeom prst="rect">
                <a:avLst/>
              </a:prstGeom>
              <a:blipFill>
                <a:blip r:embed="rId9"/>
                <a:stretch>
                  <a:fillRect l="-1485" t="-7937" b="-20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A9B514A-25DD-44EC-9067-EF1CB1DD2520}"/>
              </a:ext>
            </a:extLst>
          </p:cNvPr>
          <p:cNvCxnSpPr>
            <a:cxnSpLocks/>
          </p:cNvCxnSpPr>
          <p:nvPr/>
        </p:nvCxnSpPr>
        <p:spPr>
          <a:xfrm flipH="1" flipV="1">
            <a:off x="8225116" y="2503738"/>
            <a:ext cx="1856731" cy="39032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14DE109-38A9-4BFD-8D3A-E8060FA0A227}"/>
                  </a:ext>
                </a:extLst>
              </p:cNvPr>
              <p:cNvSpPr txBox="1"/>
              <p:nvPr/>
            </p:nvSpPr>
            <p:spPr>
              <a:xfrm>
                <a:off x="2110153" y="4843908"/>
                <a:ext cx="30227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Compute simultaneously 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with one pass over data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14DE109-38A9-4BFD-8D3A-E8060FA0A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153" y="4843908"/>
                <a:ext cx="3022720" cy="646331"/>
              </a:xfrm>
              <a:prstGeom prst="rect">
                <a:avLst/>
              </a:prstGeom>
              <a:blipFill>
                <a:blip r:embed="rId10"/>
                <a:stretch>
                  <a:fillRect l="-1613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EE610C2-2266-40E2-BF1F-E0138B9240F7}"/>
              </a:ext>
            </a:extLst>
          </p:cNvPr>
          <p:cNvCxnSpPr>
            <a:cxnSpLocks/>
            <a:stCxn id="35" idx="0"/>
          </p:cNvCxnSpPr>
          <p:nvPr/>
        </p:nvCxnSpPr>
        <p:spPr>
          <a:xfrm flipV="1">
            <a:off x="3621513" y="4496430"/>
            <a:ext cx="962856" cy="3474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56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3" grpId="0"/>
      <p:bldP spid="15" grpId="0"/>
      <p:bldP spid="16" grpId="0"/>
      <p:bldP spid="18" grpId="0"/>
      <p:bldP spid="24" grpId="0"/>
      <p:bldP spid="28" grpId="0"/>
      <p:bldP spid="32" grpId="0"/>
      <p:bldP spid="34" grpId="0"/>
      <p:bldP spid="40" grpId="0"/>
      <p:bldP spid="43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C9A5-D7C4-40C8-9967-BF19F73B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 Optimization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C8E047-9D14-4BF1-87A8-128BFFEB20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Initialize model weights to 0</a:t>
                </a:r>
              </a:p>
              <a:p>
                <a:endParaRPr lang="en-US" dirty="0"/>
              </a:p>
              <a:p>
                <a:r>
                  <a:rPr lang="en-US" dirty="0"/>
                  <a:t>Do ‘</a:t>
                </a:r>
                <a:r>
                  <a:rPr lang="en-US" dirty="0" err="1"/>
                  <a:t>numIterations</a:t>
                </a:r>
                <a:r>
                  <a:rPr lang="en-US" dirty="0"/>
                  <a:t>’ steps of gradient descent (thousands </a:t>
                </a:r>
                <a:r>
                  <a:rPr lang="en-US"/>
                  <a:t>of steps)</a:t>
                </a:r>
                <a:endParaRPr lang="en-US" dirty="0"/>
              </a:p>
              <a:p>
                <a:pPr lvl="1"/>
                <a:r>
                  <a:rPr lang="en-US" dirty="0"/>
                  <a:t>Find the gradient for each weight by averaging across the training set</a:t>
                </a:r>
              </a:p>
              <a:p>
                <a:pPr lvl="1"/>
                <a:r>
                  <a:rPr lang="en-US" dirty="0"/>
                  <a:t>Update each weight by taking a step of size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en-US" dirty="0"/>
                  <a:t> opposite the gradient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Parameters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</m:oMath>
                </a14:m>
                <a:r>
                  <a:rPr lang="en-US" dirty="0"/>
                  <a:t> – size of the step to take in each iteration</a:t>
                </a:r>
              </a:p>
              <a:p>
                <a:pPr lvl="1"/>
                <a:r>
                  <a:rPr lang="en-US" dirty="0" err="1"/>
                  <a:t>numIterations</a:t>
                </a:r>
                <a:r>
                  <a:rPr lang="en-US" dirty="0"/>
                  <a:t> – number of iterations of gradient descent to perform</a:t>
                </a:r>
              </a:p>
              <a:p>
                <a:pPr lvl="2"/>
                <a:r>
                  <a:rPr lang="en-US" dirty="0"/>
                  <a:t>Or use a convergence criteria…</a:t>
                </a:r>
              </a:p>
              <a:p>
                <a:pPr lvl="1"/>
                <a:r>
                  <a:rPr lang="en-US" dirty="0"/>
                  <a:t>Threshold – value between 0-1 to convert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into a classification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C8E047-9D14-4BF1-87A8-128BFFEB20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06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5DC7-92B8-4139-82E3-61EF38B0A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Logistic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1FD2D-4162-40D0-9E34-FF5DA718A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69" y="1690688"/>
            <a:ext cx="618685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linear model for classification and probability estimation.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be very effective when:</a:t>
            </a:r>
          </a:p>
          <a:p>
            <a:pPr lvl="1"/>
            <a:r>
              <a:rPr lang="en-US" dirty="0"/>
              <a:t>The problem is linearly separable</a:t>
            </a:r>
          </a:p>
          <a:p>
            <a:pPr lvl="1"/>
            <a:r>
              <a:rPr lang="en-US" dirty="0"/>
              <a:t>Or there are a lot of relevant features (10s - 100s of thousands can work)</a:t>
            </a:r>
          </a:p>
          <a:p>
            <a:pPr lvl="1"/>
            <a:r>
              <a:rPr lang="en-US" dirty="0"/>
              <a:t>You need something simple and efficient as a baseline</a:t>
            </a:r>
          </a:p>
          <a:p>
            <a:pPr lvl="1"/>
            <a:r>
              <a:rPr lang="en-US" dirty="0"/>
              <a:t>Efficient runtime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Logistic regression will generally not be the most accurate option.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D16ED05-4F0C-452A-94A6-2139CB4E1C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095914"/>
              </p:ext>
            </p:extLst>
          </p:nvPr>
        </p:nvGraphicFramePr>
        <p:xfrm>
          <a:off x="6940061" y="16906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37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A9099-C7A1-40B6-88A8-04450735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Learning Algorithm:</a:t>
            </a:r>
            <a:br>
              <a:rPr lang="en-US" dirty="0"/>
            </a:br>
            <a:r>
              <a:rPr lang="en-US" dirty="0"/>
              <a:t>	Logistic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DA52-AE4A-4073-9A36-F64525A8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Model Structure –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Linear model with sigmoid activation</a:t>
            </a:r>
          </a:p>
          <a:p>
            <a:endParaRPr lang="en-US" dirty="0"/>
          </a:p>
          <a:p>
            <a:r>
              <a:rPr lang="en-US" dirty="0"/>
              <a:t>Loss Function –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Log Loss</a:t>
            </a:r>
          </a:p>
          <a:p>
            <a:endParaRPr lang="en-US" dirty="0"/>
          </a:p>
          <a:p>
            <a:r>
              <a:rPr lang="en-US" dirty="0"/>
              <a:t>Optimization Method – 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Gradient Descent</a:t>
            </a:r>
          </a:p>
        </p:txBody>
      </p:sp>
    </p:spTree>
    <p:extLst>
      <p:ext uri="{BB962C8B-B14F-4D97-AF65-F5344CB8AC3E}">
        <p14:creationId xmlns:p14="http://schemas.microsoft.com/office/powerpoint/2010/main" val="404476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118B-2840-4F69-8940-70D2CE949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522"/>
          </a:xfrm>
        </p:spPr>
        <p:txBody>
          <a:bodyPr/>
          <a:lstStyle/>
          <a:p>
            <a:r>
              <a:rPr lang="en-US" dirty="0"/>
              <a:t>Structure of Logistic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B83033-E3A9-4563-8411-8EBDF9DF60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latin typeface="Cambria Math" panose="02040503050406030204" pitchFamily="18" charset="0"/>
                  </a:rPr>
                  <a:t>Linear Model: </a:t>
                </a:r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∗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𝑠𝑖𝑔𝑚𝑜𝑖𝑑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∗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𝑠𝑖𝑔𝑚𝑜𝑖𝑑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B83033-E3A9-4563-8411-8EBDF9DF60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AD4B701-7DF3-4C3C-BEFB-B315A62E6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482" y="1687008"/>
            <a:ext cx="3047619" cy="23142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7A80902-B4F2-42AB-9A88-561835BF0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6062623"/>
                  </p:ext>
                </p:extLst>
              </p:nvPr>
            </p:nvGraphicFramePr>
            <p:xfrm>
              <a:off x="1390162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57A80902-B4F2-42AB-9A88-561835BF0B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6062623"/>
                  </p:ext>
                </p:extLst>
              </p:nvPr>
            </p:nvGraphicFramePr>
            <p:xfrm>
              <a:off x="1390162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13" t="-1613" r="-1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813" t="-1613" r="-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57292" t="-1613" r="-2083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45EAF76-D863-485D-9357-ACD295E5B8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4476413"/>
                  </p:ext>
                </p:extLst>
              </p:nvPr>
            </p:nvGraphicFramePr>
            <p:xfrm>
              <a:off x="4762208" y="4575755"/>
              <a:ext cx="1333792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9653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68413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345EAF76-D863-485D-9357-ACD295E5B8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4476413"/>
                  </p:ext>
                </p:extLst>
              </p:nvPr>
            </p:nvGraphicFramePr>
            <p:xfrm>
              <a:off x="4762208" y="4575755"/>
              <a:ext cx="1333792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9653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68413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35" t="-1639" r="-107477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6429" t="-1639" r="-2679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C5F5340-8ABD-4B49-8CDD-64B805FC3557}"/>
              </a:ext>
            </a:extLst>
          </p:cNvPr>
          <p:cNvSpPr txBox="1"/>
          <p:nvPr/>
        </p:nvSpPr>
        <p:spPr>
          <a:xfrm>
            <a:off x="1160585" y="4207217"/>
            <a:ext cx="131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D7D144-EDD2-4B76-8A13-E605F8A8FA0E}"/>
              </a:ext>
            </a:extLst>
          </p:cNvPr>
          <p:cNvSpPr txBox="1"/>
          <p:nvPr/>
        </p:nvSpPr>
        <p:spPr>
          <a:xfrm>
            <a:off x="10405262" y="3189515"/>
            <a:ext cx="151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Threshold = .5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5D0673-06E7-46E5-B31B-2A190558369C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9401906" y="2938585"/>
            <a:ext cx="1003356" cy="435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CB4231F-F422-4677-82BC-CD9FE95D8ED9}"/>
              </a:ext>
            </a:extLst>
          </p:cNvPr>
          <p:cNvSpPr txBox="1"/>
          <p:nvPr/>
        </p:nvSpPr>
        <p:spPr>
          <a:xfrm>
            <a:off x="9219177" y="2059652"/>
            <a:ext cx="101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B1CF9F-1A23-406B-948B-D6D3551229C2}"/>
              </a:ext>
            </a:extLst>
          </p:cNvPr>
          <p:cNvSpPr txBox="1"/>
          <p:nvPr/>
        </p:nvSpPr>
        <p:spPr>
          <a:xfrm>
            <a:off x="7663590" y="3189515"/>
            <a:ext cx="101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 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65BEA9-DC89-44F7-BD37-9DFEA76EE16C}"/>
              </a:ext>
            </a:extLst>
          </p:cNvPr>
          <p:cNvCxnSpPr>
            <a:cxnSpLocks/>
          </p:cNvCxnSpPr>
          <p:nvPr/>
        </p:nvCxnSpPr>
        <p:spPr>
          <a:xfrm>
            <a:off x="7438482" y="2861715"/>
            <a:ext cx="3023565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4FA35F7-BA86-4B9F-A2BC-EEEDFA295BE2}"/>
              </a:ext>
            </a:extLst>
          </p:cNvPr>
          <p:cNvSpPr txBox="1"/>
          <p:nvPr/>
        </p:nvSpPr>
        <p:spPr>
          <a:xfrm>
            <a:off x="10486101" y="2643239"/>
            <a:ext cx="151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Threshold = .9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2C48CB-E509-4DAE-AE3F-692E67A54037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9401906" y="2180492"/>
            <a:ext cx="1084195" cy="6474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01E3BE-8E0C-4DB8-8C9A-31F907335A03}"/>
              </a:ext>
            </a:extLst>
          </p:cNvPr>
          <p:cNvCxnSpPr/>
          <p:nvPr/>
        </p:nvCxnSpPr>
        <p:spPr>
          <a:xfrm flipH="1" flipV="1">
            <a:off x="2926080" y="1396538"/>
            <a:ext cx="546880" cy="4045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BEB1135-DC0D-4713-A835-86A2288000E1}"/>
              </a:ext>
            </a:extLst>
          </p:cNvPr>
          <p:cNvCxnSpPr/>
          <p:nvPr/>
        </p:nvCxnSpPr>
        <p:spPr>
          <a:xfrm flipV="1">
            <a:off x="4971011" y="1352204"/>
            <a:ext cx="277091" cy="4789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EAB87B0-D6F1-472E-8F7B-257EAB664281}"/>
              </a:ext>
            </a:extLst>
          </p:cNvPr>
          <p:cNvSpPr txBox="1"/>
          <p:nvPr/>
        </p:nvSpPr>
        <p:spPr>
          <a:xfrm>
            <a:off x="2186389" y="1101687"/>
            <a:ext cx="1286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Bias Weight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BBF8B9-255B-42AA-8157-A19A79165B63}"/>
              </a:ext>
            </a:extLst>
          </p:cNvPr>
          <p:cNvSpPr txBox="1"/>
          <p:nvPr/>
        </p:nvSpPr>
        <p:spPr>
          <a:xfrm>
            <a:off x="4431010" y="1018983"/>
            <a:ext cx="1996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Weight per Feature</a:t>
            </a:r>
          </a:p>
        </p:txBody>
      </p:sp>
    </p:spTree>
    <p:extLst>
      <p:ext uri="{BB962C8B-B14F-4D97-AF65-F5344CB8AC3E}">
        <p14:creationId xmlns:p14="http://schemas.microsoft.com/office/powerpoint/2010/main" val="237505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33333E-6 L 0.02083 -0.0810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4051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85185E-6 L 0.0138 -0.07454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" y="-3727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38 -0.00787 L 0.00782 -0.1039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4815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9" grpId="1"/>
      <p:bldP spid="13" grpId="0"/>
      <p:bldP spid="13" grpId="1"/>
      <p:bldP spid="14" grpId="0"/>
      <p:bldP spid="14" grpId="1"/>
      <p:bldP spid="21" grpId="0"/>
      <p:bldP spid="17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A2E8-9509-4E1B-96D8-BFE757DB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368"/>
            <a:ext cx="10515600" cy="570296"/>
          </a:xfrm>
        </p:spPr>
        <p:txBody>
          <a:bodyPr>
            <a:normAutofit fontScale="90000"/>
          </a:bodyPr>
          <a:lstStyle/>
          <a:p>
            <a:r>
              <a:rPr lang="en-US" dirty="0"/>
              <a:t>Visual Example of Logistic Regression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99FC6635-885D-45F8-9E54-184E712DDA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6947542"/>
                  </p:ext>
                </p:extLst>
              </p:nvPr>
            </p:nvGraphicFramePr>
            <p:xfrm>
              <a:off x="381000" y="3394208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99FC6635-885D-45F8-9E54-184E712DDA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6947542"/>
                  </p:ext>
                </p:extLst>
              </p:nvPr>
            </p:nvGraphicFramePr>
            <p:xfrm>
              <a:off x="381000" y="3394208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16" t="-1639" r="-101316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2667" t="-1639" r="-2667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A12A7D3-DD3D-484F-B5DB-C0DEEC4F21BF}"/>
              </a:ext>
            </a:extLst>
          </p:cNvPr>
          <p:cNvSpPr txBox="1"/>
          <p:nvPr/>
        </p:nvSpPr>
        <p:spPr>
          <a:xfrm>
            <a:off x="2247205" y="885963"/>
            <a:ext cx="22445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Visualize Data with Just one Feature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199532-E9D3-40FB-B2E4-CD670BBC38E0}"/>
              </a:ext>
            </a:extLst>
          </p:cNvPr>
          <p:cNvSpPr txBox="1"/>
          <p:nvPr/>
        </p:nvSpPr>
        <p:spPr>
          <a:xfrm>
            <a:off x="560720" y="3132598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Model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F07EC9F-CD34-4E3F-BABE-9C85B626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335670"/>
              </p:ext>
            </p:extLst>
          </p:nvPr>
        </p:nvGraphicFramePr>
        <p:xfrm>
          <a:off x="1905244" y="101676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D1090249-EEED-4D4F-9FD5-A2E82F7EB0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423165"/>
              </p:ext>
            </p:extLst>
          </p:nvPr>
        </p:nvGraphicFramePr>
        <p:xfrm>
          <a:off x="1905244" y="4012432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FAD56FE2-7B79-4CED-9219-1D47394D7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160031"/>
              </p:ext>
            </p:extLst>
          </p:nvPr>
        </p:nvGraphicFramePr>
        <p:xfrm>
          <a:off x="6833581" y="202260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2FD7A182-3768-4AE8-BA7B-D7008E6F4324}"/>
              </a:ext>
            </a:extLst>
          </p:cNvPr>
          <p:cNvCxnSpPr>
            <a:cxnSpLocks/>
          </p:cNvCxnSpPr>
          <p:nvPr/>
        </p:nvCxnSpPr>
        <p:spPr>
          <a:xfrm>
            <a:off x="1391138" y="3759968"/>
            <a:ext cx="1695939" cy="252464"/>
          </a:xfrm>
          <a:prstGeom prst="curvedConnector3">
            <a:avLst>
              <a:gd name="adj1" fmla="val 947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D25876E3-70F3-4653-B907-7DF2E29A7E3D}"/>
              </a:ext>
            </a:extLst>
          </p:cNvPr>
          <p:cNvCxnSpPr>
            <a:cxnSpLocks/>
            <a:endCxn id="15" idx="0"/>
          </p:cNvCxnSpPr>
          <p:nvPr/>
        </p:nvCxnSpPr>
        <p:spPr>
          <a:xfrm rot="5400000">
            <a:off x="3133620" y="3769562"/>
            <a:ext cx="386094" cy="99646"/>
          </a:xfrm>
          <a:prstGeom prst="curvedConnector3">
            <a:avLst>
              <a:gd name="adj1" fmla="val 6417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B63536B-C949-4FDE-8B3A-FE51346888C7}"/>
              </a:ext>
            </a:extLst>
          </p:cNvPr>
          <p:cNvCxnSpPr>
            <a:cxnSpLocks/>
          </p:cNvCxnSpPr>
          <p:nvPr/>
        </p:nvCxnSpPr>
        <p:spPr>
          <a:xfrm flipV="1">
            <a:off x="2336800" y="2532186"/>
            <a:ext cx="1867878" cy="27822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864A766-D3BA-4DB9-97EC-6B09BF6B9682}"/>
              </a:ext>
            </a:extLst>
          </p:cNvPr>
          <p:cNvCxnSpPr>
            <a:cxnSpLocks/>
          </p:cNvCxnSpPr>
          <p:nvPr/>
        </p:nvCxnSpPr>
        <p:spPr>
          <a:xfrm flipH="1" flipV="1">
            <a:off x="2149232" y="2532186"/>
            <a:ext cx="2055446" cy="27822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D23BDA8-D7F8-4CF0-B098-13C48F53D38F}"/>
              </a:ext>
            </a:extLst>
          </p:cNvPr>
          <p:cNvCxnSpPr>
            <a:cxnSpLocks/>
          </p:cNvCxnSpPr>
          <p:nvPr/>
        </p:nvCxnSpPr>
        <p:spPr>
          <a:xfrm flipH="1" flipV="1">
            <a:off x="2571263" y="2594708"/>
            <a:ext cx="1305378" cy="27197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AB11218-ADB4-4D4C-8BDB-0B57584DECCA}"/>
              </a:ext>
            </a:extLst>
          </p:cNvPr>
          <p:cNvCxnSpPr>
            <a:cxnSpLocks/>
          </p:cNvCxnSpPr>
          <p:nvPr/>
        </p:nvCxnSpPr>
        <p:spPr>
          <a:xfrm flipH="1" flipV="1">
            <a:off x="3087078" y="2594708"/>
            <a:ext cx="243987" cy="27197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4A15680-420A-4224-82F6-A660C3743156}"/>
              </a:ext>
            </a:extLst>
          </p:cNvPr>
          <p:cNvCxnSpPr>
            <a:cxnSpLocks/>
          </p:cNvCxnSpPr>
          <p:nvPr/>
        </p:nvCxnSpPr>
        <p:spPr>
          <a:xfrm flipV="1">
            <a:off x="2615219" y="2594708"/>
            <a:ext cx="1229952" cy="27197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Curved 46">
            <a:extLst>
              <a:ext uri="{FF2B5EF4-FFF2-40B4-BE49-F238E27FC236}">
                <a16:creationId xmlns:a16="http://schemas.microsoft.com/office/drawing/2014/main" id="{4D694DA8-72BA-4855-9300-ABC5BF05C357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4718786" y="3394208"/>
            <a:ext cx="2114795" cy="1982776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91D0F23-BB0C-4E7A-AA5F-A779D9A4CEB7}"/>
              </a:ext>
            </a:extLst>
          </p:cNvPr>
          <p:cNvSpPr txBox="1"/>
          <p:nvPr/>
        </p:nvSpPr>
        <p:spPr>
          <a:xfrm rot="19081022">
            <a:off x="5743707" y="3824513"/>
            <a:ext cx="995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Apply Sigmoid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17C9346-2639-44C9-9EB0-5B20A5B1AAA8}"/>
              </a:ext>
            </a:extLst>
          </p:cNvPr>
          <p:cNvCxnSpPr>
            <a:cxnSpLocks/>
          </p:cNvCxnSpPr>
          <p:nvPr/>
        </p:nvCxnSpPr>
        <p:spPr>
          <a:xfrm>
            <a:off x="7127631" y="3313723"/>
            <a:ext cx="2243015" cy="128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76F8C1F1-D3AB-4998-8EC7-48F982FA1829}"/>
              </a:ext>
            </a:extLst>
          </p:cNvPr>
          <p:cNvCxnSpPr>
            <a:cxnSpLocks/>
          </p:cNvCxnSpPr>
          <p:nvPr/>
        </p:nvCxnSpPr>
        <p:spPr>
          <a:xfrm rot="10800000">
            <a:off x="4838057" y="2044008"/>
            <a:ext cx="1916185" cy="1062891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E9C8B348-2F9B-44CF-85C6-2B03B9C72503}"/>
              </a:ext>
            </a:extLst>
          </p:cNvPr>
          <p:cNvSpPr txBox="1"/>
          <p:nvPr/>
        </p:nvSpPr>
        <p:spPr>
          <a:xfrm rot="2111273">
            <a:off x="4979784" y="2332113"/>
            <a:ext cx="9957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Map Back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8120B3F-9C3A-4B02-BAC8-913B4A5473AD}"/>
              </a:ext>
            </a:extLst>
          </p:cNvPr>
          <p:cNvCxnSpPr>
            <a:cxnSpLocks/>
          </p:cNvCxnSpPr>
          <p:nvPr/>
        </p:nvCxnSpPr>
        <p:spPr>
          <a:xfrm flipV="1">
            <a:off x="2615219" y="1469293"/>
            <a:ext cx="0" cy="192491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96FEDD7-CE17-4C8E-8CE2-6525E5FA2A7A}"/>
              </a:ext>
            </a:extLst>
          </p:cNvPr>
          <p:cNvSpPr txBox="1"/>
          <p:nvPr/>
        </p:nvSpPr>
        <p:spPr>
          <a:xfrm>
            <a:off x="1874028" y="1823901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8433C7F-0FA8-4204-8248-78D80EBF5663}"/>
              </a:ext>
            </a:extLst>
          </p:cNvPr>
          <p:cNvSpPr txBox="1"/>
          <p:nvPr/>
        </p:nvSpPr>
        <p:spPr>
          <a:xfrm>
            <a:off x="3112512" y="1830140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08EB565-F7E3-4490-802C-F646FCAE53A8}"/>
              </a:ext>
            </a:extLst>
          </p:cNvPr>
          <p:cNvSpPr txBox="1"/>
          <p:nvPr/>
        </p:nvSpPr>
        <p:spPr>
          <a:xfrm rot="163285">
            <a:off x="1822400" y="3806939"/>
            <a:ext cx="912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Apply Model</a:t>
            </a:r>
          </a:p>
        </p:txBody>
      </p:sp>
    </p:spTree>
    <p:extLst>
      <p:ext uri="{BB962C8B-B14F-4D97-AF65-F5344CB8AC3E}">
        <p14:creationId xmlns:p14="http://schemas.microsoft.com/office/powerpoint/2010/main" val="150637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Graphic spid="16" grpId="0">
        <p:bldAsOne/>
      </p:bldGraphic>
      <p:bldP spid="52" grpId="0"/>
      <p:bldP spid="58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E534-F5A9-4694-B74D-5D0473103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18"/>
            <a:ext cx="10515600" cy="658690"/>
          </a:xfrm>
        </p:spPr>
        <p:txBody>
          <a:bodyPr>
            <a:normAutofit fontScale="90000"/>
          </a:bodyPr>
          <a:lstStyle/>
          <a:p>
            <a:r>
              <a:rPr lang="en-US" dirty="0"/>
              <a:t>Intuition about additional dimensions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38B6CAC-694C-4269-9919-55937E3012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844787"/>
              </p:ext>
            </p:extLst>
          </p:nvPr>
        </p:nvGraphicFramePr>
        <p:xfrm>
          <a:off x="4814276" y="2094063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E63524F-37AB-48FC-AF73-9B42B6744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017925"/>
              </p:ext>
            </p:extLst>
          </p:nvPr>
        </p:nvGraphicFramePr>
        <p:xfrm>
          <a:off x="4814276" y="2094063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3B940AE-C1CB-4106-9889-4602EC278D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67947"/>
                  </p:ext>
                </p:extLst>
              </p:nvPr>
            </p:nvGraphicFramePr>
            <p:xfrm>
              <a:off x="8932007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3B940AE-C1CB-4106-9889-4602EC278D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67947"/>
                  </p:ext>
                </p:extLst>
              </p:nvPr>
            </p:nvGraphicFramePr>
            <p:xfrm>
              <a:off x="8932007" y="4575847"/>
              <a:ext cx="208279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49006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749808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83984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13" t="-1613" r="-1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813" t="-1613" r="-7967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57292" t="-1613" r="-2083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F2F41412-1D16-40EE-B0D5-4368EEEEECB4}"/>
              </a:ext>
            </a:extLst>
          </p:cNvPr>
          <p:cNvCxnSpPr>
            <a:cxnSpLocks/>
          </p:cNvCxnSpPr>
          <p:nvPr/>
        </p:nvCxnSpPr>
        <p:spPr>
          <a:xfrm rot="10800000">
            <a:off x="8409353" y="3071447"/>
            <a:ext cx="1649048" cy="1391139"/>
          </a:xfrm>
          <a:prstGeom prst="curvedConnector3">
            <a:avLst>
              <a:gd name="adj1" fmla="val -1659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8E20770-6D83-4D25-869D-E91BA236765A}"/>
              </a:ext>
            </a:extLst>
          </p:cNvPr>
          <p:cNvSpPr txBox="1"/>
          <p:nvPr/>
        </p:nvSpPr>
        <p:spPr>
          <a:xfrm>
            <a:off x="5633050" y="2818992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EF5C7A-3DD4-4639-A79D-D087A81E4AD7}"/>
              </a:ext>
            </a:extLst>
          </p:cNvPr>
          <p:cNvSpPr txBox="1"/>
          <p:nvPr/>
        </p:nvSpPr>
        <p:spPr>
          <a:xfrm>
            <a:off x="7268526" y="4919990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D69F83-5A6B-40BC-8CC1-A2C431073B24}"/>
              </a:ext>
            </a:extLst>
          </p:cNvPr>
          <p:cNvCxnSpPr>
            <a:cxnSpLocks/>
          </p:cNvCxnSpPr>
          <p:nvPr/>
        </p:nvCxnSpPr>
        <p:spPr>
          <a:xfrm flipV="1">
            <a:off x="5416061" y="2250831"/>
            <a:ext cx="2883877" cy="293076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5ED821-F12B-402E-8BA0-26B0E49D9189}"/>
              </a:ext>
            </a:extLst>
          </p:cNvPr>
          <p:cNvCxnSpPr>
            <a:cxnSpLocks/>
          </p:cNvCxnSpPr>
          <p:nvPr/>
        </p:nvCxnSpPr>
        <p:spPr>
          <a:xfrm flipV="1">
            <a:off x="7002584" y="3860801"/>
            <a:ext cx="1312984" cy="1352061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F4BACA35-3085-4894-92B9-E8B5ADFB7511}"/>
              </a:ext>
            </a:extLst>
          </p:cNvPr>
          <p:cNvCxnSpPr>
            <a:cxnSpLocks/>
          </p:cNvCxnSpPr>
          <p:nvPr/>
        </p:nvCxnSpPr>
        <p:spPr>
          <a:xfrm rot="10800000" flipV="1">
            <a:off x="8424984" y="1320799"/>
            <a:ext cx="1312985" cy="930031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2BA398FC-D16F-4F4C-8910-A7F0512DD496}"/>
              </a:ext>
            </a:extLst>
          </p:cNvPr>
          <p:cNvCxnSpPr>
            <a:cxnSpLocks/>
          </p:cNvCxnSpPr>
          <p:nvPr/>
        </p:nvCxnSpPr>
        <p:spPr>
          <a:xfrm flipV="1">
            <a:off x="5236307" y="5212862"/>
            <a:ext cx="1621692" cy="1195293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EB54B3B-AB09-4F4C-8985-DA76B935730F}"/>
              </a:ext>
            </a:extLst>
          </p:cNvPr>
          <p:cNvSpPr txBox="1"/>
          <p:nvPr/>
        </p:nvSpPr>
        <p:spPr>
          <a:xfrm>
            <a:off x="4467867" y="6379015"/>
            <a:ext cx="11416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Lower Threshold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0DB4E8-EC7E-4364-9459-7F0C7DE90710}"/>
              </a:ext>
            </a:extLst>
          </p:cNvPr>
          <p:cNvSpPr txBox="1"/>
          <p:nvPr/>
        </p:nvSpPr>
        <p:spPr>
          <a:xfrm>
            <a:off x="9293867" y="1002559"/>
            <a:ext cx="1167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Higher Threshold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D6321586-624C-4CAB-B344-2D842CF0B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1" y="1690688"/>
            <a:ext cx="4366266" cy="4217743"/>
          </a:xfrm>
        </p:spPr>
        <p:txBody>
          <a:bodyPr>
            <a:normAutofit/>
          </a:bodyPr>
          <a:lstStyle/>
          <a:p>
            <a:r>
              <a:rPr lang="en-US" dirty="0"/>
              <a:t>3 Dimensions</a:t>
            </a:r>
            <a:br>
              <a:rPr lang="en-US" dirty="0"/>
            </a:br>
            <a:r>
              <a:rPr lang="en-US" sz="2000" dirty="0"/>
              <a:t>Decision surface is plane</a:t>
            </a:r>
            <a:endParaRPr lang="en-US" dirty="0"/>
          </a:p>
          <a:p>
            <a:endParaRPr lang="en-US" dirty="0"/>
          </a:p>
          <a:p>
            <a:r>
              <a:rPr lang="en-US" dirty="0"/>
              <a:t>N-Dimensions</a:t>
            </a:r>
            <a:br>
              <a:rPr lang="en-US" dirty="0"/>
            </a:br>
            <a:r>
              <a:rPr lang="en-US" sz="2000" dirty="0"/>
              <a:t>Decision surface is n-dimensional hyper-plane</a:t>
            </a:r>
            <a:endParaRPr lang="en-US" sz="1800" dirty="0"/>
          </a:p>
          <a:p>
            <a:endParaRPr lang="en-US" dirty="0"/>
          </a:p>
          <a:p>
            <a:r>
              <a:rPr lang="en-US" dirty="0"/>
              <a:t>High-dimensions are weird</a:t>
            </a:r>
            <a:br>
              <a:rPr lang="en-US" dirty="0"/>
            </a:br>
            <a:r>
              <a:rPr lang="en-US" sz="2000" dirty="0"/>
              <a:t>High-dimensional hyper-planes can represent quite a lot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6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1" grpId="0"/>
      <p:bldP spid="12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9D616-A75E-4CEB-852B-DF4EEE5E6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048"/>
            <a:ext cx="10515600" cy="791552"/>
          </a:xfrm>
        </p:spPr>
        <p:txBody>
          <a:bodyPr/>
          <a:lstStyle/>
          <a:p>
            <a:r>
              <a:rPr lang="en-US" dirty="0"/>
              <a:t>Loss Function: Log Loss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460DA9-F187-4AD8-BCFD-D41449B73B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5169"/>
                <a:ext cx="5031154" cy="487179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^</m:t>
                    </m:r>
                  </m:oMath>
                </a14:m>
                <a:r>
                  <a:rPr lang="en-US" sz="2400" dirty="0"/>
                  <a:t> -- The predicted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1800" dirty="0"/>
                  <a:t>(pre-threshold)</a:t>
                </a:r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Log Loss:</a:t>
                </a:r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is 1: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^)</m:t>
                    </m:r>
                  </m:oMath>
                </a14:m>
                <a:endParaRPr lang="en-US" sz="2000" dirty="0"/>
              </a:p>
              <a:p>
                <a:pPr lvl="1"/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is 0: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⁡(1 −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^)</m:t>
                    </m:r>
                  </m:oMath>
                </a14:m>
                <a:endParaRPr lang="en-US" sz="2000" b="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460DA9-F187-4AD8-BCFD-D41449B73B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5169"/>
                <a:ext cx="5031154" cy="4871794"/>
              </a:xfrm>
              <a:blipFill>
                <a:blip r:embed="rId2"/>
                <a:stretch>
                  <a:fillRect l="-1697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C19000C-88AA-45FB-99F9-3B63B8D6B3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602450"/>
              </p:ext>
            </p:extLst>
          </p:nvPr>
        </p:nvGraphicFramePr>
        <p:xfrm>
          <a:off x="7197972" y="375138"/>
          <a:ext cx="320040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2ED2091-110D-4473-812D-FFD705A05F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657163"/>
              </p:ext>
            </p:extLst>
          </p:nvPr>
        </p:nvGraphicFramePr>
        <p:xfrm>
          <a:off x="7197972" y="3566159"/>
          <a:ext cx="3200400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A1FEDD3-CD01-4502-A1A7-13B7AD3D37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6321327"/>
                  </p:ext>
                </p:extLst>
              </p:nvPr>
            </p:nvGraphicFramePr>
            <p:xfrm>
              <a:off x="854567" y="4003939"/>
              <a:ext cx="1625547" cy="17080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1849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258780614"/>
                        </a:ext>
                      </a:extLst>
                    </a:gridCol>
                  </a:tblGrid>
                  <a:tr h="33556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^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.105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.693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2.99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A1FEDD3-CD01-4502-A1A7-13B7AD3D37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6321327"/>
                  </p:ext>
                </p:extLst>
              </p:nvPr>
            </p:nvGraphicFramePr>
            <p:xfrm>
              <a:off x="854567" y="4003939"/>
              <a:ext cx="1625547" cy="17080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1849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41849">
                      <a:extLst>
                        <a:ext uri="{9D8B030D-6E8A-4147-A177-3AD203B41FA5}">
                          <a16:colId xmlns:a16="http://schemas.microsoft.com/office/drawing/2014/main" val="1258780614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124" t="-3333" r="-202247" b="-3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124" t="-3333" r="-102247" b="-37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.105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.693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0941832"/>
                      </a:ext>
                    </a:extLst>
                  </a:tr>
                  <a:tr h="3355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2.99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003434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E7DB7AC-E35B-4B78-9100-E333F229D4AC}"/>
              </a:ext>
            </a:extLst>
          </p:cNvPr>
          <p:cNvCxnSpPr>
            <a:cxnSpLocks/>
          </p:cNvCxnSpPr>
          <p:nvPr/>
        </p:nvCxnSpPr>
        <p:spPr>
          <a:xfrm flipV="1">
            <a:off x="3634154" y="2186982"/>
            <a:ext cx="3751384" cy="6109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13330A-E1B0-4FCA-B944-F34D90E77507}"/>
              </a:ext>
            </a:extLst>
          </p:cNvPr>
          <p:cNvCxnSpPr>
            <a:cxnSpLocks/>
          </p:cNvCxnSpPr>
          <p:nvPr/>
        </p:nvCxnSpPr>
        <p:spPr>
          <a:xfrm>
            <a:off x="4071815" y="3149600"/>
            <a:ext cx="3243385" cy="1676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51631224-EB4E-4BD6-A73F-3FB3F262632B}"/>
              </a:ext>
            </a:extLst>
          </p:cNvPr>
          <p:cNvSpPr/>
          <p:nvPr/>
        </p:nvSpPr>
        <p:spPr>
          <a:xfrm>
            <a:off x="9868875" y="2922954"/>
            <a:ext cx="209648" cy="226645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6B48FE6-68A0-4A2C-9BAE-F701EA1E9741}"/>
              </a:ext>
            </a:extLst>
          </p:cNvPr>
          <p:cNvSpPr/>
          <p:nvPr/>
        </p:nvSpPr>
        <p:spPr>
          <a:xfrm>
            <a:off x="9784864" y="3942533"/>
            <a:ext cx="524901" cy="1567313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88AD3C-E594-4A8F-B426-AB7D2F856586}"/>
              </a:ext>
            </a:extLst>
          </p:cNvPr>
          <p:cNvSpPr/>
          <p:nvPr/>
        </p:nvSpPr>
        <p:spPr>
          <a:xfrm>
            <a:off x="8888044" y="2663483"/>
            <a:ext cx="209648" cy="226645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8C1BF22-0BF3-443F-89D8-766D5756941B}"/>
              </a:ext>
            </a:extLst>
          </p:cNvPr>
          <p:cNvCxnSpPr>
            <a:cxnSpLocks/>
          </p:cNvCxnSpPr>
          <p:nvPr/>
        </p:nvCxnSpPr>
        <p:spPr>
          <a:xfrm flipH="1">
            <a:off x="2584937" y="3083477"/>
            <a:ext cx="7111320" cy="13773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92B318B-F279-4002-8F07-DE5858580EBE}"/>
              </a:ext>
            </a:extLst>
          </p:cNvPr>
          <p:cNvCxnSpPr>
            <a:cxnSpLocks/>
          </p:cNvCxnSpPr>
          <p:nvPr/>
        </p:nvCxnSpPr>
        <p:spPr>
          <a:xfrm flipH="1">
            <a:off x="2584937" y="2864031"/>
            <a:ext cx="6130489" cy="19830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CD6362B-4BAB-4E05-965A-812FEA4B8D79}"/>
              </a:ext>
            </a:extLst>
          </p:cNvPr>
          <p:cNvCxnSpPr>
            <a:cxnSpLocks/>
          </p:cNvCxnSpPr>
          <p:nvPr/>
        </p:nvCxnSpPr>
        <p:spPr>
          <a:xfrm flipH="1" flipV="1">
            <a:off x="2584937" y="5211938"/>
            <a:ext cx="7283938" cy="446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D50B872-BCB4-403B-80F2-01882623A9CB}"/>
              </a:ext>
            </a:extLst>
          </p:cNvPr>
          <p:cNvCxnSpPr>
            <a:cxnSpLocks/>
          </p:cNvCxnSpPr>
          <p:nvPr/>
        </p:nvCxnSpPr>
        <p:spPr>
          <a:xfrm flipH="1">
            <a:off x="2584937" y="4891738"/>
            <a:ext cx="7462377" cy="6181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75646C2-B4BC-4FF2-91C0-6C6373F6562B}"/>
              </a:ext>
            </a:extLst>
          </p:cNvPr>
          <p:cNvSpPr txBox="1"/>
          <p:nvPr/>
        </p:nvSpPr>
        <p:spPr>
          <a:xfrm>
            <a:off x="230607" y="6502973"/>
            <a:ext cx="246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Use Natural Log (base e)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3508635-894E-4C59-A30C-71B201B81F9D}"/>
              </a:ext>
            </a:extLst>
          </p:cNvPr>
          <p:cNvSpPr/>
          <p:nvPr/>
        </p:nvSpPr>
        <p:spPr>
          <a:xfrm>
            <a:off x="1953847" y="4392246"/>
            <a:ext cx="484553" cy="296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14D59B0-28F2-4FB8-875C-B98C4EA1778D}"/>
              </a:ext>
            </a:extLst>
          </p:cNvPr>
          <p:cNvSpPr/>
          <p:nvPr/>
        </p:nvSpPr>
        <p:spPr>
          <a:xfrm>
            <a:off x="1961661" y="4731891"/>
            <a:ext cx="484553" cy="26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6F6257-8B4C-4219-86BB-90C7178144B3}"/>
              </a:ext>
            </a:extLst>
          </p:cNvPr>
          <p:cNvSpPr/>
          <p:nvPr/>
        </p:nvSpPr>
        <p:spPr>
          <a:xfrm>
            <a:off x="1953846" y="5063791"/>
            <a:ext cx="484553" cy="26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FF6CEC-C97E-4851-AFBE-A5A15DF9B6CF}"/>
              </a:ext>
            </a:extLst>
          </p:cNvPr>
          <p:cNvSpPr/>
          <p:nvPr/>
        </p:nvSpPr>
        <p:spPr>
          <a:xfrm>
            <a:off x="1961660" y="5414907"/>
            <a:ext cx="484553" cy="269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D87302E-6832-4D6F-AE97-673AA2DB5557}"/>
              </a:ext>
            </a:extLst>
          </p:cNvPr>
          <p:cNvSpPr txBox="1"/>
          <p:nvPr/>
        </p:nvSpPr>
        <p:spPr>
          <a:xfrm>
            <a:off x="1235547" y="3731435"/>
            <a:ext cx="873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52208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14" grpId="0" animBg="1"/>
      <p:bldP spid="14" grpId="1" animBg="1"/>
      <p:bldP spid="19" grpId="0" animBg="1"/>
      <p:bldP spid="19" grpId="1" animBg="1"/>
      <p:bldP spid="22" grpId="0" animBg="1"/>
      <p:bldP spid="22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13331-1A05-484C-AFD3-69F91C33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031"/>
            <a:ext cx="10515600" cy="572721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 Regression Loss Function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80C8A5-FA23-447C-90C0-D807256D5B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49737"/>
                <a:ext cx="10220569" cy="146220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1 − 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𝐼𝑓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600" b="0" i="1" baseline="-25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80C8A5-FA23-447C-90C0-D807256D5B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49737"/>
                <a:ext cx="10220569" cy="146220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714E149-5ED6-489A-8B88-FC6EC62FD1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4739053"/>
                <a:ext cx="12192001" cy="110685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𝑑𝑎𝑡𝑎𝑆𝑒𝑡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714E149-5ED6-489A-8B88-FC6EC62FD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739053"/>
                <a:ext cx="12192001" cy="11068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6E9FA0-7A31-4962-98AC-1F3740C982E1}"/>
                  </a:ext>
                </a:extLst>
              </p:cNvPr>
              <p:cNvSpPr txBox="1"/>
              <p:nvPr/>
            </p:nvSpPr>
            <p:spPr>
              <a:xfrm>
                <a:off x="0" y="2964192"/>
                <a:ext cx="12192000" cy="87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∗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1 −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(1 −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6E9FA0-7A31-4962-98AC-1F3740C98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64192"/>
                <a:ext cx="12192000" cy="8785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2B20BB7-DF3E-4129-A01B-62FC53933269}"/>
              </a:ext>
            </a:extLst>
          </p:cNvPr>
          <p:cNvSpPr txBox="1"/>
          <p:nvPr/>
        </p:nvSpPr>
        <p:spPr>
          <a:xfrm>
            <a:off x="4230102" y="2653399"/>
            <a:ext cx="373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Same thing expressed in Sneaky Math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231747-743E-4D5B-A346-A2420B822ED5}"/>
              </a:ext>
            </a:extLst>
          </p:cNvPr>
          <p:cNvSpPr txBox="1"/>
          <p:nvPr/>
        </p:nvSpPr>
        <p:spPr>
          <a:xfrm>
            <a:off x="4893714" y="4369721"/>
            <a:ext cx="2747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Average across the data set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EB8A76-A966-434F-B768-73BFE5C3A754}"/>
              </a:ext>
            </a:extLst>
          </p:cNvPr>
          <p:cNvSpPr txBox="1"/>
          <p:nvPr/>
        </p:nvSpPr>
        <p:spPr>
          <a:xfrm>
            <a:off x="230607" y="6502973"/>
            <a:ext cx="2406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Use natural log (base 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D199A5-F6B3-4B56-AD21-BBD01CA3AE95}"/>
                  </a:ext>
                </a:extLst>
              </p:cNvPr>
              <p:cNvSpPr txBox="1"/>
              <p:nvPr/>
            </p:nvSpPr>
            <p:spPr>
              <a:xfrm>
                <a:off x="230607" y="6127421"/>
                <a:ext cx="222849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</m:oMath>
                </a14:m>
                <a:r>
                  <a:rPr lang="en-US" i="1" dirty="0">
                    <a:solidFill>
                      <a:schemeClr val="bg1">
                        <a:lumMod val="50000"/>
                      </a:schemeClr>
                    </a:solidFill>
                  </a:rPr>
                  <a:t> is pre-thresholding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D199A5-F6B3-4B56-AD21-BBD01CA3A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07" y="6127421"/>
                <a:ext cx="2228495" cy="375552"/>
              </a:xfrm>
              <a:prstGeom prst="rect">
                <a:avLst/>
              </a:prstGeom>
              <a:blipFill>
                <a:blip r:embed="rId5"/>
                <a:stretch>
                  <a:fillRect t="-6452" r="-219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CA6EDE9-87F2-4B05-BF65-2179C72823C2}"/>
              </a:ext>
            </a:extLst>
          </p:cNvPr>
          <p:cNvSpPr txBox="1"/>
          <p:nvPr/>
        </p:nvSpPr>
        <p:spPr>
          <a:xfrm>
            <a:off x="5465819" y="90252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Log Loss</a:t>
            </a:r>
          </a:p>
        </p:txBody>
      </p:sp>
    </p:spTree>
    <p:extLst>
      <p:ext uri="{BB962C8B-B14F-4D97-AF65-F5344CB8AC3E}">
        <p14:creationId xmlns:p14="http://schemas.microsoft.com/office/powerpoint/2010/main" val="163151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4BD17-3AC2-4D43-9A9D-B8C88602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021" y="71696"/>
            <a:ext cx="10515600" cy="942713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 Regression Optimization:</a:t>
            </a:r>
            <a:br>
              <a:rPr lang="en-US" dirty="0"/>
            </a:br>
            <a:r>
              <a:rPr lang="en-US" dirty="0"/>
              <a:t>	Gradient Descent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2EBC797-5B57-4A83-8CED-0D4F063A3B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2456390"/>
                  </p:ext>
                </p:extLst>
              </p:nvPr>
            </p:nvGraphicFramePr>
            <p:xfrm>
              <a:off x="4734205" y="2739910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2EBC797-5B57-4A83-8CED-0D4F063A3B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2456390"/>
                  </p:ext>
                </p:extLst>
              </p:nvPr>
            </p:nvGraphicFramePr>
            <p:xfrm>
              <a:off x="4734205" y="2739910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16" t="-1639" r="-101316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2667" t="-1639" r="-2667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EBC819C-92F9-4DDA-904A-8AA8167CFE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988563"/>
              </p:ext>
            </p:extLst>
          </p:nvPr>
        </p:nvGraphicFramePr>
        <p:xfrm>
          <a:off x="838200" y="1690688"/>
          <a:ext cx="2743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97FD18-A93E-49A3-85A0-620C05584C13}"/>
              </a:ext>
            </a:extLst>
          </p:cNvPr>
          <p:cNvCxnSpPr>
            <a:cxnSpLocks/>
          </p:cNvCxnSpPr>
          <p:nvPr/>
        </p:nvCxnSpPr>
        <p:spPr>
          <a:xfrm flipV="1">
            <a:off x="1548175" y="2143213"/>
            <a:ext cx="0" cy="1924915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A0E0B30-8A65-472F-93FB-48E4242C888A}"/>
              </a:ext>
            </a:extLst>
          </p:cNvPr>
          <p:cNvSpPr txBox="1"/>
          <p:nvPr/>
        </p:nvSpPr>
        <p:spPr>
          <a:xfrm>
            <a:off x="666307" y="2363162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2EB59-CDCB-4E28-AC40-A813BA2DE9E4}"/>
              </a:ext>
            </a:extLst>
          </p:cNvPr>
          <p:cNvSpPr txBox="1"/>
          <p:nvPr/>
        </p:nvSpPr>
        <p:spPr>
          <a:xfrm>
            <a:off x="1904791" y="2369401"/>
            <a:ext cx="6928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Predict 0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F2AC8F8-06F6-4E0B-BF5E-29F2ED3EE8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364389"/>
              </p:ext>
            </p:extLst>
          </p:nvPr>
        </p:nvGraphicFramePr>
        <p:xfrm>
          <a:off x="7000596" y="273719"/>
          <a:ext cx="27432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C46A655-CB7C-4141-8690-8527DBA807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472902"/>
              </p:ext>
            </p:extLst>
          </p:nvPr>
        </p:nvGraphicFramePr>
        <p:xfrm>
          <a:off x="7000596" y="3772667"/>
          <a:ext cx="2743200" cy="283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2D05136-E568-4CC8-BAE6-F2DD5D12C451}"/>
              </a:ext>
            </a:extLst>
          </p:cNvPr>
          <p:cNvSpPr txBox="1"/>
          <p:nvPr/>
        </p:nvSpPr>
        <p:spPr>
          <a:xfrm>
            <a:off x="1571356" y="4249222"/>
            <a:ext cx="127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BCF472-5565-4B34-957F-54F01F1CC19F}"/>
              </a:ext>
            </a:extLst>
          </p:cNvPr>
          <p:cNvSpPr txBox="1"/>
          <p:nvPr/>
        </p:nvSpPr>
        <p:spPr>
          <a:xfrm>
            <a:off x="4447451" y="3471430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‘Initial’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9B57B00F-5C71-41ED-8881-8BF1CE384F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5633487"/>
                  </p:ext>
                </p:extLst>
              </p:nvPr>
            </p:nvGraphicFramePr>
            <p:xfrm>
              <a:off x="10521729" y="2742599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9B57B00F-5C71-41ED-8881-8BF1CE384F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5633487"/>
                  </p:ext>
                </p:extLst>
              </p:nvPr>
            </p:nvGraphicFramePr>
            <p:xfrm>
              <a:off x="10521729" y="2742599"/>
              <a:ext cx="914400" cy="731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7200">
                      <a:extLst>
                        <a:ext uri="{9D8B030D-6E8A-4147-A177-3AD203B41FA5}">
                          <a16:colId xmlns:a16="http://schemas.microsoft.com/office/drawing/2014/main" val="895677628"/>
                        </a:ext>
                      </a:extLst>
                    </a:gridCol>
                    <a:gridCol w="457200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632" t="-1639" r="-101316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4000" t="-1639" r="-2667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-1.6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39B85431-61D7-4F73-93A7-C8614FE660F8}"/>
              </a:ext>
            </a:extLst>
          </p:cNvPr>
          <p:cNvSpPr txBox="1"/>
          <p:nvPr/>
        </p:nvSpPr>
        <p:spPr>
          <a:xfrm>
            <a:off x="10149920" y="3452772"/>
            <a:ext cx="165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Updated Model</a:t>
            </a:r>
          </a:p>
        </p:txBody>
      </p:sp>
    </p:spTree>
    <p:extLst>
      <p:ext uri="{BB962C8B-B14F-4D97-AF65-F5344CB8AC3E}">
        <p14:creationId xmlns:p14="http://schemas.microsoft.com/office/powerpoint/2010/main" val="390946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Graphic spid="9" grpId="0">
        <p:bldAsOne/>
      </p:bldGraphic>
      <p:bldGraphic spid="11" grpId="0">
        <p:bldAsOne/>
      </p:bldGraphic>
      <p:bldP spid="13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3536</TotalTime>
  <Words>568</Words>
  <Application>Microsoft Office PowerPoint</Application>
  <PresentationFormat>Widescreen</PresentationFormat>
  <Paragraphs>176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Logistic Regression</vt:lpstr>
      <vt:lpstr>Overview of Logistic Regression</vt:lpstr>
      <vt:lpstr>Components of Learning Algorithm:  Logistic Regression</vt:lpstr>
      <vt:lpstr>Structure of Logistic Regression</vt:lpstr>
      <vt:lpstr>Visual Example of Logistic Regression Model</vt:lpstr>
      <vt:lpstr>Intuition about additional dimensions</vt:lpstr>
      <vt:lpstr>Loss Function: Log Loss</vt:lpstr>
      <vt:lpstr>Logistic Regression Loss Function Summary</vt:lpstr>
      <vt:lpstr>Logistic Regression Optimization:  Gradient Descent</vt:lpstr>
      <vt:lpstr>Finding the Gradient</vt:lpstr>
      <vt:lpstr>Logistic Regression Optimization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Geoff Hulten</dc:creator>
  <cp:lastModifiedBy>Geoff Hulten</cp:lastModifiedBy>
  <cp:revision>57</cp:revision>
  <dcterms:created xsi:type="dcterms:W3CDTF">2018-09-23T20:20:27Z</dcterms:created>
  <dcterms:modified xsi:type="dcterms:W3CDTF">2019-10-04T12:46:09Z</dcterms:modified>
</cp:coreProperties>
</file>